
<file path=[Content_Types].xml><?xml version="1.0" encoding="utf-8"?>
<Types xmlns="http://schemas.openxmlformats.org/package/2006/content-types">
  <Default Extension="xml" ContentType="application/xml"/>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7" r:id="rId2"/>
    <p:sldId id="258" r:id="rId3"/>
    <p:sldId id="259" r:id="rId4"/>
    <p:sldId id="256" r:id="rId5"/>
    <p:sldId id="260" r:id="rId6"/>
    <p:sldId id="262" r:id="rId7"/>
    <p:sldId id="263" r:id="rId8"/>
    <p:sldId id="264" r:id="rId9"/>
    <p:sldId id="265" r:id="rId10"/>
    <p:sldId id="266" r:id="rId11"/>
    <p:sldId id="267" r:id="rId12"/>
    <p:sldId id="268" r:id="rId13"/>
    <p:sldId id="269" r:id="rId14"/>
    <p:sldId id="270" r:id="rId15"/>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08"/>
    <p:restoredTop sz="94545"/>
  </p:normalViewPr>
  <p:slideViewPr>
    <p:cSldViewPr snapToGrid="0" snapToObjects="1">
      <p:cViewPr varScale="1">
        <p:scale>
          <a:sx n="79" d="100"/>
          <a:sy n="79" d="100"/>
        </p:scale>
        <p:origin x="1320" y="19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presProps" Target="presProps.xml"/><Relationship Id="rId17" Type="http://schemas.openxmlformats.org/officeDocument/2006/relationships/viewProps" Target="viewProps.xml"/><Relationship Id="rId18" Type="http://schemas.openxmlformats.org/officeDocument/2006/relationships/theme" Target="theme/theme1.xml"/><Relationship Id="rId19"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7CBAFC31-F624-B54F-B9C0-79ED08059646}" type="datetimeFigureOut">
              <a:rPr lang="en-US" smtClean="0"/>
              <a:t>5/29/18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246510-2C67-9647-A76B-199080910574}" type="slidenum">
              <a:rPr lang="en-US" smtClean="0"/>
              <a:t>‹#›</a:t>
            </a:fld>
            <a:endParaRPr lang="en-US"/>
          </a:p>
        </p:txBody>
      </p:sp>
    </p:spTree>
    <p:extLst>
      <p:ext uri="{BB962C8B-B14F-4D97-AF65-F5344CB8AC3E}">
        <p14:creationId xmlns:p14="http://schemas.microsoft.com/office/powerpoint/2010/main" val="125112407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CBAFC31-F624-B54F-B9C0-79ED08059646}" type="datetimeFigureOut">
              <a:rPr lang="en-US" smtClean="0"/>
              <a:t>5/29/18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246510-2C67-9647-A76B-199080910574}" type="slidenum">
              <a:rPr lang="en-US" smtClean="0"/>
              <a:t>‹#›</a:t>
            </a:fld>
            <a:endParaRPr lang="en-US"/>
          </a:p>
        </p:txBody>
      </p:sp>
    </p:spTree>
    <p:extLst>
      <p:ext uri="{BB962C8B-B14F-4D97-AF65-F5344CB8AC3E}">
        <p14:creationId xmlns:p14="http://schemas.microsoft.com/office/powerpoint/2010/main" val="91497928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CBAFC31-F624-B54F-B9C0-79ED08059646}" type="datetimeFigureOut">
              <a:rPr lang="en-US" smtClean="0"/>
              <a:t>5/29/18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246510-2C67-9647-A76B-199080910574}" type="slidenum">
              <a:rPr lang="en-US" smtClean="0"/>
              <a:t>‹#›</a:t>
            </a:fld>
            <a:endParaRPr lang="en-US"/>
          </a:p>
        </p:txBody>
      </p:sp>
    </p:spTree>
    <p:extLst>
      <p:ext uri="{BB962C8B-B14F-4D97-AF65-F5344CB8AC3E}">
        <p14:creationId xmlns:p14="http://schemas.microsoft.com/office/powerpoint/2010/main" val="207384644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7CBAFC31-F624-B54F-B9C0-79ED08059646}" type="datetimeFigureOut">
              <a:rPr lang="en-US" smtClean="0"/>
              <a:t>5/29/18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246510-2C67-9647-A76B-199080910574}" type="slidenum">
              <a:rPr lang="en-US" smtClean="0"/>
              <a:t>‹#›</a:t>
            </a:fld>
            <a:endParaRPr lang="en-US"/>
          </a:p>
        </p:txBody>
      </p:sp>
    </p:spTree>
    <p:extLst>
      <p:ext uri="{BB962C8B-B14F-4D97-AF65-F5344CB8AC3E}">
        <p14:creationId xmlns:p14="http://schemas.microsoft.com/office/powerpoint/2010/main" val="166197330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7CBAFC31-F624-B54F-B9C0-79ED08059646}" type="datetimeFigureOut">
              <a:rPr lang="en-US" smtClean="0"/>
              <a:t>5/29/18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B246510-2C67-9647-A76B-199080910574}" type="slidenum">
              <a:rPr lang="en-US" smtClean="0"/>
              <a:t>‹#›</a:t>
            </a:fld>
            <a:endParaRPr lang="en-US"/>
          </a:p>
        </p:txBody>
      </p:sp>
    </p:spTree>
    <p:extLst>
      <p:ext uri="{BB962C8B-B14F-4D97-AF65-F5344CB8AC3E}">
        <p14:creationId xmlns:p14="http://schemas.microsoft.com/office/powerpoint/2010/main" val="4654733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7CBAFC31-F624-B54F-B9C0-79ED08059646}" type="datetimeFigureOut">
              <a:rPr lang="en-US" smtClean="0"/>
              <a:t>5/29/18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B246510-2C67-9647-A76B-199080910574}" type="slidenum">
              <a:rPr lang="en-US" smtClean="0"/>
              <a:t>‹#›</a:t>
            </a:fld>
            <a:endParaRPr lang="en-US"/>
          </a:p>
        </p:txBody>
      </p:sp>
    </p:spTree>
    <p:extLst>
      <p:ext uri="{BB962C8B-B14F-4D97-AF65-F5344CB8AC3E}">
        <p14:creationId xmlns:p14="http://schemas.microsoft.com/office/powerpoint/2010/main" val="207562167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7CBAFC31-F624-B54F-B9C0-79ED08059646}" type="datetimeFigureOut">
              <a:rPr lang="en-US" smtClean="0"/>
              <a:t>5/29/18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B246510-2C67-9647-A76B-199080910574}" type="slidenum">
              <a:rPr lang="en-US" smtClean="0"/>
              <a:t>‹#›</a:t>
            </a:fld>
            <a:endParaRPr lang="en-US"/>
          </a:p>
        </p:txBody>
      </p:sp>
    </p:spTree>
    <p:extLst>
      <p:ext uri="{BB962C8B-B14F-4D97-AF65-F5344CB8AC3E}">
        <p14:creationId xmlns:p14="http://schemas.microsoft.com/office/powerpoint/2010/main" val="124907943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7CBAFC31-F624-B54F-B9C0-79ED08059646}" type="datetimeFigureOut">
              <a:rPr lang="en-US" smtClean="0"/>
              <a:t>5/29/18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B246510-2C67-9647-A76B-199080910574}" type="slidenum">
              <a:rPr lang="en-US" smtClean="0"/>
              <a:t>‹#›</a:t>
            </a:fld>
            <a:endParaRPr lang="en-US"/>
          </a:p>
        </p:txBody>
      </p:sp>
    </p:spTree>
    <p:extLst>
      <p:ext uri="{BB962C8B-B14F-4D97-AF65-F5344CB8AC3E}">
        <p14:creationId xmlns:p14="http://schemas.microsoft.com/office/powerpoint/2010/main" val="162543142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CBAFC31-F624-B54F-B9C0-79ED08059646}" type="datetimeFigureOut">
              <a:rPr lang="en-US" smtClean="0"/>
              <a:t>5/29/18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B246510-2C67-9647-A76B-199080910574}" type="slidenum">
              <a:rPr lang="en-US" smtClean="0"/>
              <a:t>‹#›</a:t>
            </a:fld>
            <a:endParaRPr lang="en-US"/>
          </a:p>
        </p:txBody>
      </p:sp>
    </p:spTree>
    <p:extLst>
      <p:ext uri="{BB962C8B-B14F-4D97-AF65-F5344CB8AC3E}">
        <p14:creationId xmlns:p14="http://schemas.microsoft.com/office/powerpoint/2010/main" val="4865201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CBAFC31-F624-B54F-B9C0-79ED08059646}" type="datetimeFigureOut">
              <a:rPr lang="en-US" smtClean="0"/>
              <a:t>5/29/18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B246510-2C67-9647-A76B-199080910574}" type="slidenum">
              <a:rPr lang="en-US" smtClean="0"/>
              <a:t>‹#›</a:t>
            </a:fld>
            <a:endParaRPr lang="en-US"/>
          </a:p>
        </p:txBody>
      </p:sp>
    </p:spTree>
    <p:extLst>
      <p:ext uri="{BB962C8B-B14F-4D97-AF65-F5344CB8AC3E}">
        <p14:creationId xmlns:p14="http://schemas.microsoft.com/office/powerpoint/2010/main" val="147311018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7CBAFC31-F624-B54F-B9C0-79ED08059646}" type="datetimeFigureOut">
              <a:rPr lang="en-US" smtClean="0"/>
              <a:t>5/29/18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B246510-2C67-9647-A76B-199080910574}" type="slidenum">
              <a:rPr lang="en-US" smtClean="0"/>
              <a:t>‹#›</a:t>
            </a:fld>
            <a:endParaRPr lang="en-US"/>
          </a:p>
        </p:txBody>
      </p:sp>
    </p:spTree>
    <p:extLst>
      <p:ext uri="{BB962C8B-B14F-4D97-AF65-F5344CB8AC3E}">
        <p14:creationId xmlns:p14="http://schemas.microsoft.com/office/powerpoint/2010/main" val="223913032"/>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7CBAFC31-F624-B54F-B9C0-79ED08059646}" type="datetimeFigureOut">
              <a:rPr lang="en-US" smtClean="0"/>
              <a:t>5/29/18</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B246510-2C67-9647-A76B-199080910574}" type="slidenum">
              <a:rPr lang="en-US" smtClean="0"/>
              <a:t>‹#›</a:t>
            </a:fld>
            <a:endParaRPr lang="en-US"/>
          </a:p>
        </p:txBody>
      </p:sp>
    </p:spTree>
    <p:extLst>
      <p:ext uri="{BB962C8B-B14F-4D97-AF65-F5344CB8AC3E}">
        <p14:creationId xmlns:p14="http://schemas.microsoft.com/office/powerpoint/2010/main" val="130578845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When you see a list of rules, do you</a:t>
            </a:r>
            <a:r>
              <a:rPr lang="mr-IN" dirty="0" smtClean="0"/>
              <a:t>…</a:t>
            </a:r>
            <a:endParaRPr lang="en-US" dirty="0"/>
          </a:p>
        </p:txBody>
      </p:sp>
      <p:sp>
        <p:nvSpPr>
          <p:cNvPr id="3" name="Content Placeholder 2"/>
          <p:cNvSpPr>
            <a:spLocks noGrp="1"/>
          </p:cNvSpPr>
          <p:nvPr>
            <p:ph idx="1"/>
          </p:nvPr>
        </p:nvSpPr>
        <p:spPr>
          <a:xfrm>
            <a:off x="838200" y="2484119"/>
            <a:ext cx="10515600" cy="3692843"/>
          </a:xfrm>
        </p:spPr>
        <p:txBody>
          <a:bodyPr>
            <a:normAutofit lnSpcReduction="10000"/>
          </a:bodyPr>
          <a:lstStyle/>
          <a:p>
            <a:pPr marL="0" indent="0">
              <a:buNone/>
            </a:pPr>
            <a:r>
              <a:rPr lang="en-US" sz="3600" dirty="0" smtClean="0"/>
              <a:t>Generally think that you are allowed to do </a:t>
            </a:r>
            <a:r>
              <a:rPr lang="en-US" sz="3600" i="1" dirty="0" smtClean="0"/>
              <a:t>only </a:t>
            </a:r>
            <a:r>
              <a:rPr lang="en-US" sz="3600" dirty="0" smtClean="0"/>
              <a:t>what is permitted by the rules?</a:t>
            </a:r>
          </a:p>
          <a:p>
            <a:pPr marL="0" indent="0">
              <a:buNone/>
            </a:pPr>
            <a:endParaRPr lang="en-US" sz="1200" dirty="0" smtClean="0"/>
          </a:p>
          <a:p>
            <a:pPr marL="0" indent="0" algn="ctr">
              <a:buNone/>
            </a:pPr>
            <a:r>
              <a:rPr lang="en-US" sz="3600" dirty="0" smtClean="0"/>
              <a:t>Or</a:t>
            </a:r>
          </a:p>
          <a:p>
            <a:pPr marL="0" indent="0" algn="ctr">
              <a:lnSpc>
                <a:spcPct val="100000"/>
              </a:lnSpc>
              <a:buNone/>
            </a:pPr>
            <a:endParaRPr lang="en-US" sz="3200" dirty="0" smtClean="0"/>
          </a:p>
          <a:p>
            <a:pPr marL="0" indent="0">
              <a:buNone/>
            </a:pPr>
            <a:r>
              <a:rPr lang="en-US" sz="3600" dirty="0" smtClean="0"/>
              <a:t>Generally think that if something is not specifically </a:t>
            </a:r>
            <a:r>
              <a:rPr lang="en-US" sz="3600" i="1" dirty="0" smtClean="0"/>
              <a:t>against</a:t>
            </a:r>
            <a:r>
              <a:rPr lang="en-US" sz="3600" dirty="0" smtClean="0"/>
              <a:t> the rules, you can probably still do it?</a:t>
            </a:r>
            <a:endParaRPr lang="en-US" sz="3600" dirty="0"/>
          </a:p>
          <a:p>
            <a:pPr marL="0" indent="0">
              <a:buNone/>
            </a:pPr>
            <a:endParaRPr lang="en-US" dirty="0" smtClean="0"/>
          </a:p>
          <a:p>
            <a:pPr marL="0" indent="0" algn="ctr">
              <a:buNone/>
            </a:pPr>
            <a:endParaRPr lang="en-US" dirty="0"/>
          </a:p>
        </p:txBody>
      </p:sp>
    </p:spTree>
    <p:extLst>
      <p:ext uri="{BB962C8B-B14F-4D97-AF65-F5344CB8AC3E}">
        <p14:creationId xmlns:p14="http://schemas.microsoft.com/office/powerpoint/2010/main" val="88122795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 name="CustomShape 1"/>
          <p:cNvSpPr/>
          <p:nvPr/>
        </p:nvSpPr>
        <p:spPr>
          <a:xfrm>
            <a:off x="1981200" y="274680"/>
            <a:ext cx="8228160" cy="1141560"/>
          </a:xfrm>
          <a:prstGeom prst="rect">
            <a:avLst/>
          </a:prstGeom>
        </p:spPr>
        <p:txBody>
          <a:bodyPr lIns="90000" tIns="45000" rIns="90000" bIns="45000" anchor="ctr"/>
          <a:lstStyle/>
          <a:p>
            <a:pPr algn="ctr"/>
            <a:r>
              <a:rPr lang="en-US" sz="4400" dirty="0">
                <a:solidFill>
                  <a:srgbClr val="000000"/>
                </a:solidFill>
                <a:latin typeface="Arial"/>
                <a:ea typeface="ＭＳ Ｐゴシック"/>
              </a:rPr>
              <a:t>Basic Intro </a:t>
            </a:r>
            <a:r>
              <a:rPr lang="en-US" sz="4400" dirty="0">
                <a:solidFill>
                  <a:srgbClr val="000000"/>
                </a:solidFill>
                <a:latin typeface="Arial"/>
                <a:ea typeface="ＭＳ Ｐゴシック"/>
              </a:rPr>
              <a:t>Paragraph</a:t>
            </a:r>
            <a:endParaRPr dirty="0"/>
          </a:p>
          <a:p>
            <a:pPr algn="ctr">
              <a:lnSpc>
                <a:spcPct val="100000"/>
              </a:lnSpc>
            </a:pPr>
            <a:endParaRPr dirty="0"/>
          </a:p>
        </p:txBody>
      </p:sp>
      <p:sp>
        <p:nvSpPr>
          <p:cNvPr id="123" name="CustomShape 2"/>
          <p:cNvSpPr/>
          <p:nvPr/>
        </p:nvSpPr>
        <p:spPr>
          <a:xfrm>
            <a:off x="698687" y="1273628"/>
            <a:ext cx="10793185" cy="4947557"/>
          </a:xfrm>
          <a:prstGeom prst="rect">
            <a:avLst/>
          </a:prstGeom>
        </p:spPr>
        <p:txBody>
          <a:bodyPr lIns="90000" tIns="45000" rIns="90000" bIns="45000"/>
          <a:lstStyle/>
          <a:p>
            <a:pPr>
              <a:lnSpc>
                <a:spcPct val="90000"/>
              </a:lnSpc>
            </a:pPr>
            <a:r>
              <a:rPr lang="en-US" sz="2400" dirty="0">
                <a:solidFill>
                  <a:srgbClr val="000000"/>
                </a:solidFill>
                <a:latin typeface="Arial"/>
                <a:ea typeface="ＭＳ Ｐゴシック"/>
              </a:rPr>
              <a:t>         </a:t>
            </a:r>
            <a:r>
              <a:rPr lang="en-US" sz="3200" dirty="0">
                <a:solidFill>
                  <a:srgbClr val="000000"/>
                </a:solidFill>
                <a:ea typeface="ＭＳ Ｐゴシック"/>
              </a:rPr>
              <a:t>During the period of 1801-1817, the Democratic-Republicans and the Federalists had different views of the constitution: strict and loose constructionism. TJ and JM were two Democratic-Republican presidents who had strict views of the constitution.  However in some situations, TJ loosely interpreted the Constitution by adopting many of the Federalist practices. The Federalists in the Hartford Convention</a:t>
            </a:r>
            <a:r>
              <a:rPr lang="en-US" sz="3200" dirty="0">
                <a:solidFill>
                  <a:srgbClr val="99CC00"/>
                </a:solidFill>
                <a:ea typeface="ＭＳ Ｐゴシック"/>
              </a:rPr>
              <a:t> </a:t>
            </a:r>
            <a:r>
              <a:rPr lang="en-US" sz="3200" dirty="0">
                <a:solidFill>
                  <a:srgbClr val="000000"/>
                </a:solidFill>
                <a:ea typeface="ＭＳ Ｐゴシック"/>
              </a:rPr>
              <a:t>were strict about the Constitution when they viewed many objectives of the War of 1812 as unconstitutional.  </a:t>
            </a:r>
            <a:r>
              <a:rPr lang="en-US" sz="3200" u="sng" dirty="0">
                <a:solidFill>
                  <a:srgbClr val="000000"/>
                </a:solidFill>
                <a:ea typeface="ＭＳ Ｐゴシック"/>
              </a:rPr>
              <a:t>Throughout the time period of 1801-1817, TJ had both a strict view and a loose view of the Constitution as did the Federalists while they dominated the Federal government.</a:t>
            </a:r>
            <a:endParaRPr sz="2400" dirty="0"/>
          </a:p>
        </p:txBody>
      </p:sp>
    </p:spTree>
    <p:extLst>
      <p:ext uri="{BB962C8B-B14F-4D97-AF65-F5344CB8AC3E}">
        <p14:creationId xmlns:p14="http://schemas.microsoft.com/office/powerpoint/2010/main" val="1303234390"/>
      </p:ext>
    </p:extLst>
  </p:cSld>
  <p:clrMapOvr>
    <a:masterClrMapping/>
  </p:clrMapOvr>
  <p:timing>
    <p:tnLst>
      <p:par>
        <p:cTn id="1" dur="indefinite" restart="never" nodeType="tmRoot">
          <p:childTnLst>
            <p:seq>
              <p:cTn id="2" nodeType="mainSeq">
                <p:childTnLst>
                  <p:par>
                    <p:cTn id="3"/>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 name="CustomShape 1"/>
          <p:cNvSpPr/>
          <p:nvPr/>
        </p:nvSpPr>
        <p:spPr>
          <a:xfrm>
            <a:off x="1981200" y="274680"/>
            <a:ext cx="8228160" cy="1141560"/>
          </a:xfrm>
          <a:prstGeom prst="rect">
            <a:avLst/>
          </a:prstGeom>
        </p:spPr>
        <p:txBody>
          <a:bodyPr lIns="90000" tIns="45000" rIns="90000" bIns="45000" anchor="ctr"/>
          <a:lstStyle/>
          <a:p>
            <a:pPr algn="ctr"/>
            <a:r>
              <a:rPr lang="en-US" sz="4400" dirty="0">
                <a:solidFill>
                  <a:srgbClr val="000000"/>
                </a:solidFill>
                <a:latin typeface="Arial"/>
                <a:ea typeface="ＭＳ Ｐゴシック"/>
              </a:rPr>
              <a:t>Better Intro </a:t>
            </a:r>
            <a:r>
              <a:rPr lang="en-US" sz="4400" dirty="0">
                <a:solidFill>
                  <a:srgbClr val="000000"/>
                </a:solidFill>
                <a:latin typeface="Arial"/>
                <a:ea typeface="ＭＳ Ｐゴシック"/>
              </a:rPr>
              <a:t>Paragraph</a:t>
            </a:r>
            <a:endParaRPr dirty="0"/>
          </a:p>
        </p:txBody>
      </p:sp>
      <p:sp>
        <p:nvSpPr>
          <p:cNvPr id="125" name="CustomShape 2"/>
          <p:cNvSpPr/>
          <p:nvPr/>
        </p:nvSpPr>
        <p:spPr>
          <a:xfrm>
            <a:off x="1028699" y="1600200"/>
            <a:ext cx="10074729" cy="4980214"/>
          </a:xfrm>
          <a:prstGeom prst="rect">
            <a:avLst/>
          </a:prstGeom>
        </p:spPr>
        <p:txBody>
          <a:bodyPr lIns="90000" tIns="45000" rIns="90000" bIns="45000"/>
          <a:lstStyle/>
          <a:p>
            <a:pPr>
              <a:lnSpc>
                <a:spcPct val="90000"/>
              </a:lnSpc>
            </a:pPr>
            <a:r>
              <a:rPr lang="en-US" sz="2400" dirty="0">
                <a:solidFill>
                  <a:srgbClr val="000000"/>
                </a:solidFill>
                <a:ea typeface="ＭＳ Ｐゴシック"/>
              </a:rPr>
              <a:t>         </a:t>
            </a:r>
            <a:r>
              <a:rPr lang="en-US" sz="2800" dirty="0">
                <a:solidFill>
                  <a:srgbClr val="000000"/>
                </a:solidFill>
                <a:ea typeface="ＭＳ Ｐゴシック"/>
              </a:rPr>
              <a:t> Even though history books portray Jefferson Republicans and Federalists as two very diverse parties with opposite views of the Constitution, when the  Democratic-Republicans became president, their views of the Constitution changed.  </a:t>
            </a:r>
            <a:r>
              <a:rPr lang="en-US" sz="2800" dirty="0">
                <a:solidFill>
                  <a:srgbClr val="000000"/>
                </a:solidFill>
                <a:ea typeface="ＭＳ Ｐゴシック"/>
              </a:rPr>
              <a:t>Following the </a:t>
            </a:r>
            <a:r>
              <a:rPr lang="en-US" sz="2800" dirty="0">
                <a:solidFill>
                  <a:srgbClr val="000000"/>
                </a:solidFill>
                <a:ea typeface="ＭＳ Ｐゴシック"/>
              </a:rPr>
              <a:t>election of 1800, the Democratic-Republicans ended up keeping much of Hamilton’s financial plan in place.  The Elastic Clause was used to support economic and military decisions of the Democratic-Republicans. With the Democratic-Republicans in power, the philosophy of </a:t>
            </a:r>
            <a:r>
              <a:rPr lang="en-US" sz="2800" dirty="0">
                <a:solidFill>
                  <a:srgbClr val="000000"/>
                </a:solidFill>
                <a:ea typeface="ＭＳ Ｐゴシック"/>
              </a:rPr>
              <a:t>states’ </a:t>
            </a:r>
            <a:r>
              <a:rPr lang="en-US" sz="2800" dirty="0">
                <a:solidFill>
                  <a:srgbClr val="000000"/>
                </a:solidFill>
                <a:ea typeface="ＭＳ Ｐゴシック"/>
              </a:rPr>
              <a:t>rights shifted from the </a:t>
            </a:r>
            <a:r>
              <a:rPr lang="en-US" sz="2800" dirty="0" err="1">
                <a:solidFill>
                  <a:srgbClr val="000000"/>
                </a:solidFill>
                <a:ea typeface="ＭＳ Ｐゴシック"/>
              </a:rPr>
              <a:t>Jeffersonians</a:t>
            </a:r>
            <a:r>
              <a:rPr lang="en-US" sz="2800" dirty="0">
                <a:solidFill>
                  <a:srgbClr val="000000"/>
                </a:solidFill>
                <a:ea typeface="ＭＳ Ｐゴシック"/>
              </a:rPr>
              <a:t> to the Federalists.  </a:t>
            </a:r>
            <a:r>
              <a:rPr lang="en-US" sz="2800" u="sng" dirty="0">
                <a:solidFill>
                  <a:srgbClr val="000000"/>
                </a:solidFill>
                <a:ea typeface="ＭＳ Ｐゴシック"/>
              </a:rPr>
              <a:t>Although the two political parties began with opposing views on the constitution in the late 1700s, their ideas reversed as power shifted to Jefferson and Madison.</a:t>
            </a:r>
            <a:endParaRPr sz="2000" dirty="0"/>
          </a:p>
        </p:txBody>
      </p:sp>
    </p:spTree>
    <p:extLst>
      <p:ext uri="{BB962C8B-B14F-4D97-AF65-F5344CB8AC3E}">
        <p14:creationId xmlns:p14="http://schemas.microsoft.com/office/powerpoint/2010/main" val="1934186892"/>
      </p:ext>
    </p:extLst>
  </p:cSld>
  <p:clrMapOvr>
    <a:masterClrMapping/>
  </p:clrMapOvr>
  <p:timing>
    <p:tnLst>
      <p:par>
        <p:cTn id="1" dur="indefinite" restart="never" nodeType="tmRoot">
          <p:childTnLst>
            <p:seq>
              <p:cTn id="2" nodeType="mainSeq">
                <p:childTnLst>
                  <p:par>
                    <p:cTn id="3"/>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 name="CustomShape 1"/>
          <p:cNvSpPr/>
          <p:nvPr/>
        </p:nvSpPr>
        <p:spPr>
          <a:xfrm>
            <a:off x="1981200" y="274680"/>
            <a:ext cx="8228160" cy="867600"/>
          </a:xfrm>
          <a:prstGeom prst="rect">
            <a:avLst/>
          </a:prstGeom>
        </p:spPr>
        <p:txBody>
          <a:bodyPr lIns="90000" tIns="45000" rIns="90000" bIns="45000" anchor="ctr"/>
          <a:lstStyle/>
          <a:p>
            <a:pPr algn="ctr"/>
            <a:r>
              <a:rPr lang="en-US" sz="4000" dirty="0">
                <a:solidFill>
                  <a:srgbClr val="000000"/>
                </a:solidFill>
                <a:latin typeface="Arial"/>
                <a:ea typeface="ＭＳ Ｐゴシック"/>
              </a:rPr>
              <a:t>A GREAT INTRO PARAGRAPH!</a:t>
            </a:r>
            <a:endParaRPr dirty="0"/>
          </a:p>
          <a:p>
            <a:endParaRPr dirty="0"/>
          </a:p>
        </p:txBody>
      </p:sp>
      <p:sp>
        <p:nvSpPr>
          <p:cNvPr id="127" name="CustomShape 2"/>
          <p:cNvSpPr/>
          <p:nvPr/>
        </p:nvSpPr>
        <p:spPr>
          <a:xfrm>
            <a:off x="734787" y="1371599"/>
            <a:ext cx="10760528" cy="5225143"/>
          </a:xfrm>
          <a:prstGeom prst="rect">
            <a:avLst/>
          </a:prstGeom>
        </p:spPr>
        <p:txBody>
          <a:bodyPr lIns="90000" tIns="45000" rIns="90000" bIns="45000"/>
          <a:lstStyle/>
          <a:p>
            <a:r>
              <a:rPr lang="en-US" sz="1600" dirty="0">
                <a:solidFill>
                  <a:srgbClr val="000000"/>
                </a:solidFill>
                <a:ea typeface="ＭＳ Ｐゴシック"/>
              </a:rPr>
              <a:t>     </a:t>
            </a:r>
            <a:r>
              <a:rPr lang="en-US" sz="2400" dirty="0">
                <a:solidFill>
                  <a:srgbClr val="000000"/>
                </a:solidFill>
                <a:ea typeface="ＭＳ Ｐゴシック"/>
              </a:rPr>
              <a:t>Although every delegate at the Constitutional Convention in 1787 was considered a federalist, by the end of John Adams’ presidential administration in 1800, two political parties emerged </a:t>
            </a:r>
            <a:r>
              <a:rPr lang="en-US" sz="2400" dirty="0" smtClean="0">
                <a:solidFill>
                  <a:srgbClr val="000000"/>
                </a:solidFill>
                <a:ea typeface="ＭＳ Ｐゴシック"/>
              </a:rPr>
              <a:t>with opposite </a:t>
            </a:r>
            <a:r>
              <a:rPr lang="en-US" sz="2400" dirty="0">
                <a:solidFill>
                  <a:srgbClr val="000000"/>
                </a:solidFill>
                <a:ea typeface="ＭＳ Ｐゴシック"/>
              </a:rPr>
              <a:t>philosophical views of the Constitution which were to shift once the </a:t>
            </a:r>
            <a:r>
              <a:rPr lang="en-US" sz="2400" dirty="0" smtClean="0">
                <a:solidFill>
                  <a:srgbClr val="000000"/>
                </a:solidFill>
                <a:ea typeface="ＭＳ Ｐゴシック"/>
              </a:rPr>
              <a:t>Democratic-Republicans </a:t>
            </a:r>
            <a:r>
              <a:rPr lang="en-US" sz="2400" dirty="0">
                <a:solidFill>
                  <a:srgbClr val="000000"/>
                </a:solidFill>
                <a:ea typeface="ＭＳ Ｐゴシック"/>
              </a:rPr>
              <a:t>took office.  </a:t>
            </a:r>
            <a:r>
              <a:rPr lang="en-US" sz="2400" dirty="0">
                <a:solidFill>
                  <a:srgbClr val="000000"/>
                </a:solidFill>
                <a:ea typeface="ＭＳ Ｐゴシック"/>
              </a:rPr>
              <a:t>When the Revolution of 1800 propelled the Democratic-Republicans into office, both Jefferson and Madison found it expedient to adopt most of Alexander Hamilton’s financial structure.  The “necessary and </a:t>
            </a:r>
            <a:r>
              <a:rPr lang="en-US" sz="2400" dirty="0">
                <a:solidFill>
                  <a:srgbClr val="000000"/>
                </a:solidFill>
                <a:ea typeface="ＭＳ Ｐゴシック"/>
              </a:rPr>
              <a:t>proper” </a:t>
            </a:r>
            <a:r>
              <a:rPr lang="en-US" sz="2400" dirty="0">
                <a:solidFill>
                  <a:srgbClr val="000000"/>
                </a:solidFill>
                <a:ea typeface="ＭＳ Ｐゴシック"/>
              </a:rPr>
              <a:t>clause of the Constitution was expanded by both Thomas Jefferson and James Madison to address threats to national security.  In order to counter the Democratic-Republicans, the Federalists resorted to relying on the literal “delegated” powers of the Constitution.  </a:t>
            </a:r>
            <a:r>
              <a:rPr lang="en-US" sz="2400" u="sng" dirty="0">
                <a:solidFill>
                  <a:srgbClr val="000000"/>
                </a:solidFill>
                <a:ea typeface="ＭＳ Ｐゴシック"/>
              </a:rPr>
              <a:t>In the period from 1801-1816, both Thomas Jefferson and James Madison, while philosophically advocating a strict construction of the Constitution, resorted to loose interpretation during their presidencies, while the Federalists, originally supporting a broad view, countered the Democratic-Republicans with a literal definition. </a:t>
            </a:r>
            <a:endParaRPr sz="2000" dirty="0"/>
          </a:p>
        </p:txBody>
      </p:sp>
    </p:spTree>
    <p:extLst>
      <p:ext uri="{BB962C8B-B14F-4D97-AF65-F5344CB8AC3E}">
        <p14:creationId xmlns:p14="http://schemas.microsoft.com/office/powerpoint/2010/main" val="549918057"/>
      </p:ext>
    </p:extLst>
  </p:cSld>
  <p:clrMapOvr>
    <a:masterClrMapping/>
  </p:clrMapOvr>
  <p:timing>
    <p:tnLst>
      <p:par>
        <p:cTn id="1" dur="indefinite" restart="never" nodeType="tmRoot">
          <p:childTnLst>
            <p:seq>
              <p:cTn id="2" nodeType="mainSeq">
                <p:childTnLst>
                  <p:par>
                    <p:cTn id="3"/>
                  </p:par>
                </p:childTnLst>
              </p:cTn>
              <p:prevCondLst>
                <p:cond evt="onPrev" delay="0">
                  <p:tgtEl>
                    <p:sldTgt/>
                  </p:tgtEl>
                </p:cond>
              </p:prevCondLst>
              <p:nextCondLst>
                <p:cond evt="onNext" delay="0">
                  <p:tgtEl>
                    <p:sldTgt/>
                  </p:tgtEl>
                </p:cond>
              </p:nextCondLst>
            </p:seq>
          </p:childTnLst>
        </p:cTn>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 name="CustomShape 1"/>
          <p:cNvSpPr/>
          <p:nvPr/>
        </p:nvSpPr>
        <p:spPr>
          <a:xfrm>
            <a:off x="2210520" y="359640"/>
            <a:ext cx="7770960" cy="1468440"/>
          </a:xfrm>
          <a:prstGeom prst="rect">
            <a:avLst/>
          </a:prstGeom>
        </p:spPr>
        <p:txBody>
          <a:bodyPr lIns="90000" tIns="45000" rIns="90000" bIns="45000" anchor="ctr"/>
          <a:lstStyle/>
          <a:p>
            <a:pPr algn="ctr">
              <a:lnSpc>
                <a:spcPct val="100000"/>
              </a:lnSpc>
            </a:pPr>
            <a:r>
              <a:rPr lang="en-US" sz="4400">
                <a:solidFill>
                  <a:srgbClr val="000000"/>
                </a:solidFill>
                <a:latin typeface="Arial"/>
                <a:ea typeface="ＭＳ Ｐゴシック"/>
              </a:rPr>
              <a:t>Body Paragraph Tips</a:t>
            </a:r>
            <a:endParaRPr/>
          </a:p>
        </p:txBody>
      </p:sp>
      <p:sp>
        <p:nvSpPr>
          <p:cNvPr id="129" name="CustomShape 2"/>
          <p:cNvSpPr/>
          <p:nvPr/>
        </p:nvSpPr>
        <p:spPr>
          <a:xfrm>
            <a:off x="587830" y="2057399"/>
            <a:ext cx="11299370" cy="4425043"/>
          </a:xfrm>
          <a:prstGeom prst="rect">
            <a:avLst/>
          </a:prstGeom>
        </p:spPr>
        <p:txBody>
          <a:bodyPr lIns="90000" tIns="45000" rIns="90000" bIns="45000" anchor="ctr"/>
          <a:lstStyle/>
          <a:p>
            <a:pPr marL="457200" indent="-457200">
              <a:lnSpc>
                <a:spcPct val="80000"/>
              </a:lnSpc>
              <a:buSzPct val="45000"/>
              <a:buFont typeface="Arial"/>
              <a:buChar char="•"/>
            </a:pPr>
            <a:r>
              <a:rPr lang="en-US" sz="4400" dirty="0">
                <a:ea typeface="ＭＳ Ｐゴシック"/>
              </a:rPr>
              <a:t>Reword </a:t>
            </a:r>
            <a:r>
              <a:rPr lang="en-US" sz="4400" dirty="0">
                <a:ea typeface="ＭＳ Ｐゴシック"/>
              </a:rPr>
              <a:t>the 1st Topic Sentence</a:t>
            </a:r>
            <a:endParaRPr sz="2800" dirty="0"/>
          </a:p>
          <a:p>
            <a:pPr marL="457200" indent="-457200">
              <a:lnSpc>
                <a:spcPct val="80000"/>
              </a:lnSpc>
              <a:buSzPct val="45000"/>
              <a:buFont typeface="Arial"/>
              <a:buChar char="•"/>
            </a:pPr>
            <a:r>
              <a:rPr lang="en-US" sz="4400" dirty="0">
                <a:ea typeface="ＭＳ Ｐゴシック"/>
              </a:rPr>
              <a:t>Include </a:t>
            </a:r>
            <a:r>
              <a:rPr lang="en-US" sz="4400" dirty="0">
                <a:ea typeface="ＭＳ Ｐゴシック"/>
              </a:rPr>
              <a:t>at least 2 docs in a paragraph</a:t>
            </a:r>
            <a:endParaRPr sz="2800" dirty="0"/>
          </a:p>
          <a:p>
            <a:pPr marL="457200" indent="-457200">
              <a:lnSpc>
                <a:spcPct val="80000"/>
              </a:lnSpc>
              <a:buSzPct val="45000"/>
              <a:buFont typeface="Arial"/>
              <a:buChar char="•"/>
            </a:pPr>
            <a:r>
              <a:rPr lang="en-US" sz="4400" dirty="0">
                <a:ea typeface="ＭＳ Ｐゴシック"/>
              </a:rPr>
              <a:t>No direct quoting documents – paraphrase!</a:t>
            </a:r>
            <a:endParaRPr sz="2800" dirty="0"/>
          </a:p>
          <a:p>
            <a:pPr marL="457200" indent="-457200">
              <a:lnSpc>
                <a:spcPct val="80000"/>
              </a:lnSpc>
              <a:buSzPct val="45000"/>
              <a:buFont typeface="Arial"/>
              <a:buChar char="•"/>
            </a:pPr>
            <a:r>
              <a:rPr lang="en-US" sz="4400" dirty="0">
                <a:ea typeface="ＭＳ Ｐゴシック"/>
              </a:rPr>
              <a:t>Watch </a:t>
            </a:r>
            <a:r>
              <a:rPr lang="en-US" sz="4400" dirty="0">
                <a:ea typeface="ＭＳ Ｐゴシック"/>
              </a:rPr>
              <a:t>spelling errors and slang</a:t>
            </a:r>
            <a:endParaRPr sz="2800" dirty="0"/>
          </a:p>
          <a:p>
            <a:pPr marL="457200" indent="-457200">
              <a:lnSpc>
                <a:spcPct val="80000"/>
              </a:lnSpc>
              <a:buSzPct val="45000"/>
              <a:buFont typeface="Arial"/>
              <a:buChar char="•"/>
            </a:pPr>
            <a:r>
              <a:rPr lang="en-US" sz="4400" dirty="0">
                <a:ea typeface="ＭＳ Ｐゴシック"/>
              </a:rPr>
              <a:t>Write </a:t>
            </a:r>
            <a:r>
              <a:rPr lang="en-US" sz="4400" dirty="0">
                <a:ea typeface="ＭＳ Ｐゴシック"/>
              </a:rPr>
              <a:t>in past tense</a:t>
            </a:r>
            <a:endParaRPr sz="2800" dirty="0"/>
          </a:p>
          <a:p>
            <a:pPr marL="457200" indent="-457200">
              <a:lnSpc>
                <a:spcPct val="80000"/>
              </a:lnSpc>
              <a:buSzPct val="45000"/>
              <a:buFont typeface="Arial"/>
              <a:buChar char="•"/>
            </a:pPr>
            <a:r>
              <a:rPr lang="en-US" sz="4400" dirty="0">
                <a:ea typeface="ＭＳ Ｐゴシック"/>
              </a:rPr>
              <a:t>Don’t </a:t>
            </a:r>
            <a:r>
              <a:rPr lang="en-US" sz="4400" dirty="0">
                <a:ea typeface="ＭＳ Ｐゴシック"/>
              </a:rPr>
              <a:t>“describe” but “analyze” with complete </a:t>
            </a:r>
            <a:r>
              <a:rPr lang="en-US" sz="4400" dirty="0">
                <a:ea typeface="ＭＳ Ｐゴシック"/>
              </a:rPr>
              <a:t>thoughts</a:t>
            </a:r>
            <a:endParaRPr sz="2800" dirty="0"/>
          </a:p>
        </p:txBody>
      </p:sp>
    </p:spTree>
    <p:extLst>
      <p:ext uri="{BB962C8B-B14F-4D97-AF65-F5344CB8AC3E}">
        <p14:creationId xmlns:p14="http://schemas.microsoft.com/office/powerpoint/2010/main" val="662900181"/>
      </p:ext>
    </p:extLst>
  </p:cSld>
  <p:clrMapOvr>
    <a:masterClrMapping/>
  </p:clrMapOvr>
  <p:timing>
    <p:tnLst>
      <p:par>
        <p:cTn id="1" dur="indefinite" restart="never" nodeType="tmRoot">
          <p:childTnLst>
            <p:seq>
              <p:cTn id="2" nodeType="mainSeq">
                <p:childTnLst>
                  <p:par>
                    <p:cTn id="3"/>
                  </p:par>
                </p:childTnLst>
              </p:cTn>
              <p:prevCondLst>
                <p:cond evt="onPrev" delay="0">
                  <p:tgtEl>
                    <p:sldTgt/>
                  </p:tgtEl>
                </p:cond>
              </p:prevCondLst>
              <p:nextCondLst>
                <p:cond evt="onNext" delay="0">
                  <p:tgtEl>
                    <p:sldTgt/>
                  </p:tgtEl>
                </p:cond>
              </p:nextCondLst>
            </p:seq>
          </p:childTnLst>
        </p:cTn>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 name="CustomShape 1"/>
          <p:cNvSpPr/>
          <p:nvPr/>
        </p:nvSpPr>
        <p:spPr>
          <a:xfrm>
            <a:off x="1981200" y="-136440"/>
            <a:ext cx="8228160" cy="867600"/>
          </a:xfrm>
          <a:prstGeom prst="rect">
            <a:avLst/>
          </a:prstGeom>
        </p:spPr>
        <p:txBody>
          <a:bodyPr lIns="90000" tIns="45000" rIns="90000" bIns="45000" anchor="ctr"/>
          <a:lstStyle/>
          <a:p>
            <a:pPr algn="ctr">
              <a:lnSpc>
                <a:spcPct val="100000"/>
              </a:lnSpc>
            </a:pPr>
            <a:r>
              <a:rPr lang="en-US" sz="4400">
                <a:solidFill>
                  <a:srgbClr val="000000"/>
                </a:solidFill>
                <a:latin typeface="Arial"/>
                <a:ea typeface="ＭＳ Ｐゴシック"/>
              </a:rPr>
              <a:t>Sample Body Paragraph</a:t>
            </a:r>
            <a:endParaRPr/>
          </a:p>
        </p:txBody>
      </p:sp>
      <p:sp>
        <p:nvSpPr>
          <p:cNvPr id="131" name="CustomShape 2"/>
          <p:cNvSpPr/>
          <p:nvPr/>
        </p:nvSpPr>
        <p:spPr>
          <a:xfrm>
            <a:off x="551730" y="731160"/>
            <a:ext cx="11087100" cy="5486040"/>
          </a:xfrm>
          <a:prstGeom prst="rect">
            <a:avLst/>
          </a:prstGeom>
        </p:spPr>
        <p:txBody>
          <a:bodyPr lIns="90000" tIns="45000" rIns="90000" bIns="45000"/>
          <a:lstStyle/>
          <a:p>
            <a:pPr>
              <a:lnSpc>
                <a:spcPct val="90000"/>
              </a:lnSpc>
            </a:pPr>
            <a:r>
              <a:rPr lang="en-US" sz="2400" dirty="0">
                <a:solidFill>
                  <a:srgbClr val="000000"/>
                </a:solidFill>
                <a:latin typeface="Arial"/>
                <a:ea typeface="ＭＳ Ｐゴシック"/>
              </a:rPr>
              <a:t>          </a:t>
            </a:r>
            <a:r>
              <a:rPr lang="en-US" sz="2400" dirty="0">
                <a:solidFill>
                  <a:srgbClr val="000000"/>
                </a:solidFill>
                <a:ea typeface="ＭＳ Ｐゴシック"/>
              </a:rPr>
              <a:t>Toward the end of Jefferson’s presidency, loose constructionism became common throughout his party with the adaptation of Hamilton’s financial plan.  In Jefferson’s letter to Samuel </a:t>
            </a:r>
            <a:r>
              <a:rPr lang="en-US" sz="2400" dirty="0" err="1">
                <a:solidFill>
                  <a:srgbClr val="000000"/>
                </a:solidFill>
                <a:ea typeface="ＭＳ Ｐゴシック"/>
              </a:rPr>
              <a:t>Kercheval</a:t>
            </a:r>
            <a:r>
              <a:rPr lang="en-US" sz="2400" dirty="0">
                <a:solidFill>
                  <a:srgbClr val="000000"/>
                </a:solidFill>
                <a:ea typeface="ＭＳ Ｐゴシック"/>
              </a:rPr>
              <a:t>, he stated that citizens have to adapt to the Constitution depending on the era</a:t>
            </a:r>
            <a:r>
              <a:rPr lang="en-US" sz="2400" dirty="0">
                <a:solidFill>
                  <a:srgbClr val="000000"/>
                </a:solidFill>
                <a:ea typeface="ＭＳ Ｐゴシック"/>
              </a:rPr>
              <a:t>. </a:t>
            </a:r>
            <a:r>
              <a:rPr lang="en-US" sz="2400" dirty="0">
                <a:solidFill>
                  <a:srgbClr val="000000"/>
                </a:solidFill>
                <a:ea typeface="ＭＳ Ｐゴシック"/>
              </a:rPr>
              <a:t>(</a:t>
            </a:r>
            <a:r>
              <a:rPr lang="en-US" sz="2400" dirty="0" smtClean="0">
                <a:solidFill>
                  <a:srgbClr val="000000"/>
                </a:solidFill>
                <a:ea typeface="ＭＳ Ｐゴシック"/>
              </a:rPr>
              <a:t>Doc. </a:t>
            </a:r>
            <a:r>
              <a:rPr lang="en-US" sz="2400" dirty="0">
                <a:solidFill>
                  <a:srgbClr val="000000"/>
                </a:solidFill>
                <a:ea typeface="ＭＳ Ｐゴシック"/>
              </a:rPr>
              <a:t>G) So even though Jefferson allowed for the expiration of the Alien and Sedition Acts and the repeal of the Excise Tax, all other programs in the Report on Public Credit stayed in place.  In fact, Madison instituted the first protective tariff in 1816, which John Randolph laments in his speech to the House of Representatives. (Doc. F)  Randolph accuses Madison of being just like John Adams in his approach to loosely interpreting the Constitution’s commerce compromise to raise revenue for the federal government. (Doc. F)  In fact, the only provision of staunch Federalist Alexander Hamilton not passed by Congress in 1789, was one that called for a protective tariff.  It was viewed by southern exporters as being a violation of the 10th Amendment which protected state’s rights and disallowed the favoring of one state over another since the south would face reciprocal protective tariffs from both France and England.  </a:t>
            </a:r>
            <a:endParaRPr sz="2000" dirty="0"/>
          </a:p>
          <a:p>
            <a:pPr>
              <a:lnSpc>
                <a:spcPct val="90000"/>
              </a:lnSpc>
            </a:pPr>
            <a:endParaRPr sz="2000" dirty="0"/>
          </a:p>
          <a:p>
            <a:pPr>
              <a:lnSpc>
                <a:spcPct val="90000"/>
              </a:lnSpc>
            </a:pPr>
            <a:r>
              <a:rPr lang="en-US" sz="2400" dirty="0">
                <a:solidFill>
                  <a:srgbClr val="000000"/>
                </a:solidFill>
                <a:ea typeface="ＭＳ Ｐゴシック"/>
              </a:rPr>
              <a:t>(I could also go on and talk about the repeal of the Excise tax (Doc F) as well as the use of the elastic clause with the </a:t>
            </a:r>
            <a:r>
              <a:rPr lang="en-US" sz="2400" dirty="0" smtClean="0">
                <a:solidFill>
                  <a:srgbClr val="000000"/>
                </a:solidFill>
                <a:ea typeface="ＭＳ Ｐゴシック"/>
              </a:rPr>
              <a:t>Bank of the U.S. </a:t>
            </a:r>
            <a:r>
              <a:rPr lang="en-US" sz="2400" dirty="0">
                <a:solidFill>
                  <a:srgbClr val="000000"/>
                </a:solidFill>
                <a:ea typeface="ＭＳ Ｐゴシック"/>
              </a:rPr>
              <a:t>(Doc A, C, D, F))</a:t>
            </a:r>
            <a:endParaRPr sz="2000" dirty="0"/>
          </a:p>
        </p:txBody>
      </p:sp>
    </p:spTree>
    <p:extLst>
      <p:ext uri="{BB962C8B-B14F-4D97-AF65-F5344CB8AC3E}">
        <p14:creationId xmlns:p14="http://schemas.microsoft.com/office/powerpoint/2010/main" val="125005936"/>
      </p:ext>
    </p:extLst>
  </p:cSld>
  <p:clrMapOvr>
    <a:masterClrMapping/>
  </p:clrMapOvr>
  <p:timing>
    <p:tnLst>
      <p:par>
        <p:cTn id="1" dur="indefinite" restart="never" nodeType="tmRoot">
          <p:childTnLst>
            <p:seq>
              <p:cTn id="2" nodeType="mainSeq">
                <p:childTnLst>
                  <p:par>
                    <p:cTn id="3"/>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 name="CustomShape 1"/>
          <p:cNvSpPr/>
          <p:nvPr/>
        </p:nvSpPr>
        <p:spPr>
          <a:xfrm>
            <a:off x="2209800" y="2130480"/>
            <a:ext cx="7770960" cy="1468440"/>
          </a:xfrm>
          <a:prstGeom prst="rect">
            <a:avLst/>
          </a:prstGeom>
        </p:spPr>
        <p:txBody>
          <a:bodyPr lIns="90000" tIns="45000" rIns="90000" bIns="45000" anchor="ctr"/>
          <a:lstStyle/>
          <a:p>
            <a:pPr algn="ctr">
              <a:lnSpc>
                <a:spcPct val="100000"/>
              </a:lnSpc>
            </a:pPr>
            <a:r>
              <a:rPr lang="en-US" sz="4400">
                <a:solidFill>
                  <a:srgbClr val="000000"/>
                </a:solidFill>
                <a:latin typeface="Arial"/>
                <a:ea typeface="ＭＳ Ｐゴシック"/>
              </a:rPr>
              <a:t>DBQ: Interpretation of the Constitution </a:t>
            </a:r>
            <a:endParaRPr/>
          </a:p>
        </p:txBody>
      </p:sp>
      <p:sp>
        <p:nvSpPr>
          <p:cNvPr id="109" name="CustomShape 2"/>
          <p:cNvSpPr/>
          <p:nvPr/>
        </p:nvSpPr>
        <p:spPr>
          <a:xfrm>
            <a:off x="2895600" y="3886200"/>
            <a:ext cx="6399360" cy="1751040"/>
          </a:xfrm>
          <a:prstGeom prst="rect">
            <a:avLst/>
          </a:prstGeom>
        </p:spPr>
        <p:txBody>
          <a:bodyPr lIns="90000" tIns="45000" rIns="90000" bIns="45000" anchor="ctr"/>
          <a:lstStyle/>
          <a:p>
            <a:pPr algn="ctr">
              <a:lnSpc>
                <a:spcPct val="100000"/>
              </a:lnSpc>
            </a:pPr>
            <a:r>
              <a:rPr lang="en-US" sz="3200">
                <a:ea typeface="ＭＳ Ｐゴシック"/>
              </a:rPr>
              <a:t>The Federalists versus the Democratic-Republicans</a:t>
            </a:r>
            <a:endParaRPr/>
          </a:p>
        </p:txBody>
      </p:sp>
    </p:spTree>
    <p:extLst>
      <p:ext uri="{BB962C8B-B14F-4D97-AF65-F5344CB8AC3E}">
        <p14:creationId xmlns:p14="http://schemas.microsoft.com/office/powerpoint/2010/main" val="680643290"/>
      </p:ext>
    </p:extLst>
  </p:cSld>
  <p:clrMapOvr>
    <a:masterClrMapping/>
  </p:clrMapOvr>
  <p:timing>
    <p:tnLst>
      <p:par>
        <p:cTn id="1" dur="indefinite" restart="never" nodeType="tmRoot">
          <p:childTnLst>
            <p:seq>
              <p:cTn id="2" nodeType="mainSeq">
                <p:childTnLst>
                  <p:par>
                    <p:cTn id="3"/>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0" name="CustomShape 1"/>
          <p:cNvSpPr/>
          <p:nvPr/>
        </p:nvSpPr>
        <p:spPr>
          <a:xfrm>
            <a:off x="1981200" y="274680"/>
            <a:ext cx="8228160" cy="1141560"/>
          </a:xfrm>
          <a:prstGeom prst="rect">
            <a:avLst/>
          </a:prstGeom>
        </p:spPr>
        <p:txBody>
          <a:bodyPr lIns="90000" tIns="45000" rIns="90000" bIns="45000" anchor="ctr"/>
          <a:lstStyle/>
          <a:p>
            <a:pPr algn="ctr">
              <a:lnSpc>
                <a:spcPct val="100000"/>
              </a:lnSpc>
            </a:pPr>
            <a:r>
              <a:rPr lang="en-US" sz="4400">
                <a:solidFill>
                  <a:srgbClr val="000000"/>
                </a:solidFill>
                <a:latin typeface="Arial"/>
                <a:ea typeface="ＭＳ Ｐゴシック"/>
              </a:rPr>
              <a:t>Step 1:  Think about the Prompt</a:t>
            </a:r>
            <a:endParaRPr/>
          </a:p>
        </p:txBody>
      </p:sp>
      <p:sp>
        <p:nvSpPr>
          <p:cNvPr id="111" name="CustomShape 2"/>
          <p:cNvSpPr/>
          <p:nvPr/>
        </p:nvSpPr>
        <p:spPr>
          <a:xfrm>
            <a:off x="1981200" y="1600200"/>
            <a:ext cx="8228160" cy="4524480"/>
          </a:xfrm>
          <a:prstGeom prst="rect">
            <a:avLst/>
          </a:prstGeom>
        </p:spPr>
        <p:txBody>
          <a:bodyPr lIns="90000" tIns="45000" rIns="90000" bIns="45000"/>
          <a:lstStyle/>
          <a:p>
            <a:pPr>
              <a:lnSpc>
                <a:spcPct val="90000"/>
              </a:lnSpc>
            </a:pPr>
            <a:r>
              <a:rPr lang="en-US" sz="3200">
                <a:solidFill>
                  <a:srgbClr val="000000"/>
                </a:solidFill>
                <a:latin typeface="Arial"/>
                <a:ea typeface="ＭＳ Ｐゴシック"/>
              </a:rPr>
              <a:t>With respect to the federal Constitution, the Jeffersonian Republicans are usually characterized as strict constructionists who were opposed to the broad constructionism of the Federalists.  </a:t>
            </a:r>
            <a:r>
              <a:rPr lang="en-US" sz="3200" i="1">
                <a:solidFill>
                  <a:srgbClr val="000000"/>
                </a:solidFill>
                <a:latin typeface="Arial"/>
                <a:ea typeface="ＭＳ Ｐゴシック"/>
              </a:rPr>
              <a:t>To what extent </a:t>
            </a:r>
            <a:r>
              <a:rPr lang="en-US" sz="3200">
                <a:solidFill>
                  <a:srgbClr val="000000"/>
                </a:solidFill>
                <a:latin typeface="Arial"/>
                <a:ea typeface="ＭＳ Ｐゴシック"/>
              </a:rPr>
              <a:t>was this characterization of the two parties accurate during the presidencies of Jefferson and Madison?</a:t>
            </a:r>
            <a:endParaRPr/>
          </a:p>
          <a:p>
            <a:pPr>
              <a:lnSpc>
                <a:spcPct val="90000"/>
              </a:lnSpc>
            </a:pPr>
            <a:endParaRPr/>
          </a:p>
        </p:txBody>
      </p:sp>
    </p:spTree>
    <p:extLst>
      <p:ext uri="{BB962C8B-B14F-4D97-AF65-F5344CB8AC3E}">
        <p14:creationId xmlns:p14="http://schemas.microsoft.com/office/powerpoint/2010/main" val="945617446"/>
      </p:ext>
    </p:extLst>
  </p:cSld>
  <p:clrMapOvr>
    <a:masterClrMapping/>
  </p:clrMapOvr>
  <p:timing>
    <p:tnLst>
      <p:par>
        <p:cTn id="1" dur="indefinite" restart="never" nodeType="tmRoot">
          <p:childTnLst>
            <p:seq>
              <p:cTn id="2" nodeType="mainSeq">
                <p:childTnLst>
                  <p:par>
                    <p:cTn id="3"/>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normAutofit/>
          </a:bodyPr>
          <a:lstStyle/>
          <a:p>
            <a:r>
              <a:rPr lang="en-US" sz="4000" dirty="0" smtClean="0"/>
              <a:t>Key concept in this essay prompt: </a:t>
            </a:r>
            <a:r>
              <a:rPr lang="en-US" sz="4000" b="1" dirty="0" smtClean="0"/>
              <a:t>Constructionism</a:t>
            </a:r>
            <a:endParaRPr lang="en-US" sz="4000" dirty="0"/>
          </a:p>
        </p:txBody>
      </p:sp>
      <p:sp>
        <p:nvSpPr>
          <p:cNvPr id="5" name="Content Placeholder 4"/>
          <p:cNvSpPr>
            <a:spLocks noGrp="1"/>
          </p:cNvSpPr>
          <p:nvPr>
            <p:ph idx="1"/>
          </p:nvPr>
        </p:nvSpPr>
        <p:spPr/>
        <p:txBody>
          <a:bodyPr>
            <a:normAutofit lnSpcReduction="10000"/>
          </a:bodyPr>
          <a:lstStyle/>
          <a:p>
            <a:r>
              <a:rPr lang="en-US" dirty="0" smtClean="0"/>
              <a:t>What </a:t>
            </a:r>
            <a:r>
              <a:rPr lang="en-US" i="1" dirty="0" smtClean="0"/>
              <a:t>is </a:t>
            </a:r>
            <a:r>
              <a:rPr lang="en-US" b="1" i="1" dirty="0" smtClean="0"/>
              <a:t>constructionism?</a:t>
            </a:r>
          </a:p>
          <a:p>
            <a:pPr lvl="1"/>
            <a:r>
              <a:rPr lang="en-US" dirty="0" smtClean="0"/>
              <a:t>It is a concept that describes </a:t>
            </a:r>
            <a:r>
              <a:rPr lang="en-US" i="1" dirty="0" smtClean="0"/>
              <a:t>how</a:t>
            </a:r>
            <a:r>
              <a:rPr lang="en-US" dirty="0" smtClean="0"/>
              <a:t> you interpret the powers of the federal government under the Constitution</a:t>
            </a:r>
          </a:p>
          <a:p>
            <a:pPr lvl="1"/>
            <a:endParaRPr lang="en-US" dirty="0"/>
          </a:p>
          <a:p>
            <a:pPr lvl="1"/>
            <a:r>
              <a:rPr lang="en-US" b="1" dirty="0" smtClean="0"/>
              <a:t>Strict/narrow constructionists </a:t>
            </a:r>
            <a:r>
              <a:rPr lang="en-US" dirty="0" smtClean="0"/>
              <a:t>view the powers of the government as </a:t>
            </a:r>
            <a:r>
              <a:rPr lang="en-US" u="sng" dirty="0" smtClean="0"/>
              <a:t>limited </a:t>
            </a:r>
            <a:r>
              <a:rPr lang="en-US" i="1" u="sng" dirty="0" smtClean="0"/>
              <a:t>only</a:t>
            </a:r>
            <a:r>
              <a:rPr lang="en-US" u="sng" dirty="0" smtClean="0"/>
              <a:t> to those things expressly named in the Constitution</a:t>
            </a:r>
          </a:p>
          <a:p>
            <a:pPr lvl="2"/>
            <a:r>
              <a:rPr lang="en-US" dirty="0" smtClean="0"/>
              <a:t>“Do only what the written rules allow”</a:t>
            </a:r>
          </a:p>
          <a:p>
            <a:pPr marL="457200" lvl="1" indent="0">
              <a:buNone/>
            </a:pPr>
            <a:endParaRPr lang="en-US" dirty="0" smtClean="0"/>
          </a:p>
          <a:p>
            <a:pPr lvl="1"/>
            <a:r>
              <a:rPr lang="en-US" b="1" dirty="0" smtClean="0"/>
              <a:t>Loose/Broad constructionists </a:t>
            </a:r>
            <a:r>
              <a:rPr lang="en-US" dirty="0" smtClean="0"/>
              <a:t>view the powers of government as more “elastic.”  They see the “necessary and proper” clause as creating </a:t>
            </a:r>
            <a:r>
              <a:rPr lang="en-US" u="sng" dirty="0" smtClean="0"/>
              <a:t>implied powers, beyond just those expressly named.</a:t>
            </a:r>
          </a:p>
          <a:p>
            <a:pPr lvl="2"/>
            <a:r>
              <a:rPr lang="en-US" dirty="0" smtClean="0"/>
              <a:t>“If it is not </a:t>
            </a:r>
            <a:r>
              <a:rPr lang="en-US" i="1" dirty="0" smtClean="0"/>
              <a:t>against</a:t>
            </a:r>
            <a:r>
              <a:rPr lang="en-US" dirty="0" smtClean="0"/>
              <a:t> the rules, perhaps you can do it”</a:t>
            </a:r>
            <a:endParaRPr lang="en-US" dirty="0"/>
          </a:p>
        </p:txBody>
      </p:sp>
    </p:spTree>
    <p:extLst>
      <p:ext uri="{BB962C8B-B14F-4D97-AF65-F5344CB8AC3E}">
        <p14:creationId xmlns:p14="http://schemas.microsoft.com/office/powerpoint/2010/main" val="162987352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 name="TextShape 1"/>
          <p:cNvSpPr txBox="1"/>
          <p:nvPr/>
        </p:nvSpPr>
        <p:spPr>
          <a:xfrm>
            <a:off x="1981200" y="273600"/>
            <a:ext cx="8228880" cy="1144800"/>
          </a:xfrm>
          <a:prstGeom prst="rect">
            <a:avLst/>
          </a:prstGeom>
        </p:spPr>
        <p:txBody>
          <a:bodyPr wrap="none" lIns="0" tIns="0" rIns="0" bIns="0" anchor="ctr"/>
          <a:lstStyle/>
          <a:p>
            <a:pPr algn="ctr"/>
            <a:r>
              <a:rPr lang="en-US" sz="3600" dirty="0"/>
              <a:t>Step 2:  Simplify the question</a:t>
            </a:r>
            <a:endParaRPr sz="3600" dirty="0"/>
          </a:p>
        </p:txBody>
      </p:sp>
      <p:sp>
        <p:nvSpPr>
          <p:cNvPr id="2" name="TextBox 1"/>
          <p:cNvSpPr txBox="1"/>
          <p:nvPr/>
        </p:nvSpPr>
        <p:spPr>
          <a:xfrm>
            <a:off x="2352293" y="1604520"/>
            <a:ext cx="7192337" cy="2954655"/>
          </a:xfrm>
          <a:prstGeom prst="rect">
            <a:avLst/>
          </a:prstGeom>
          <a:noFill/>
        </p:spPr>
        <p:txBody>
          <a:bodyPr wrap="square" rtlCol="0">
            <a:spAutoFit/>
          </a:bodyPr>
          <a:lstStyle/>
          <a:p>
            <a:r>
              <a:rPr lang="en-US" sz="2800" dirty="0"/>
              <a:t>Unlike the Federalists, the Jeffersonian Republicans were thought to hold a strict view on how much power the Constitution gave to the Federal government.  How much did this distinction hold true when Jefferson and Madison were President? </a:t>
            </a:r>
          </a:p>
          <a:p>
            <a:endParaRPr lang="en-US" dirty="0"/>
          </a:p>
        </p:txBody>
      </p:sp>
    </p:spTree>
    <p:extLst>
      <p:ext uri="{BB962C8B-B14F-4D97-AF65-F5344CB8AC3E}">
        <p14:creationId xmlns:p14="http://schemas.microsoft.com/office/powerpoint/2010/main" val="2057449180"/>
      </p:ext>
    </p:extLst>
  </p:cSld>
  <p:clrMapOvr>
    <a:masterClrMapping/>
  </p:clrMapOvr>
  <p:timing>
    <p:tnLst>
      <p:par>
        <p:cTn id="1" dur="indefinite" restart="never" nodeType="tmRoot">
          <p:childTnLst>
            <p:seq>
              <p:cTn id="2" nodeType="mainSeq">
                <p:childTnLst>
                  <p:par>
                    <p:cTn id="3"/>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Step 3:  Consider your prior knowledge and brainstorm a thesis</a:t>
            </a:r>
            <a:endParaRPr lang="en-US" dirty="0"/>
          </a:p>
        </p:txBody>
      </p:sp>
      <p:sp>
        <p:nvSpPr>
          <p:cNvPr id="3" name="Content Placeholder 2"/>
          <p:cNvSpPr>
            <a:spLocks noGrp="1"/>
          </p:cNvSpPr>
          <p:nvPr>
            <p:ph idx="1"/>
          </p:nvPr>
        </p:nvSpPr>
        <p:spPr>
          <a:xfrm>
            <a:off x="838200" y="1992087"/>
            <a:ext cx="10515600" cy="4865914"/>
          </a:xfrm>
        </p:spPr>
        <p:txBody>
          <a:bodyPr/>
          <a:lstStyle/>
          <a:p>
            <a:r>
              <a:rPr lang="en-US" dirty="0" smtClean="0"/>
              <a:t>What “outside information” do you know about this topic?</a:t>
            </a:r>
          </a:p>
          <a:p>
            <a:pPr marL="0" indent="0">
              <a:buNone/>
            </a:pPr>
            <a:endParaRPr lang="en-US" dirty="0" smtClean="0"/>
          </a:p>
          <a:p>
            <a:r>
              <a:rPr lang="en-US" dirty="0" smtClean="0"/>
              <a:t>Based on what you know from the outside information, do you have an idea of what your thesis </a:t>
            </a:r>
            <a:r>
              <a:rPr lang="en-US" i="1" dirty="0" smtClean="0"/>
              <a:t>might</a:t>
            </a:r>
            <a:r>
              <a:rPr lang="en-US" dirty="0" smtClean="0"/>
              <a:t> be?</a:t>
            </a:r>
          </a:p>
          <a:p>
            <a:pPr marL="0" indent="0">
              <a:buNone/>
            </a:pPr>
            <a:endParaRPr lang="en-US" dirty="0" smtClean="0"/>
          </a:p>
          <a:p>
            <a:pPr lvl="1"/>
            <a:r>
              <a:rPr lang="en-US" dirty="0" smtClean="0"/>
              <a:t>With a timed essay like an AP-style DBQ, it is useful to decide what your argument is going to be and then use the documents selectively to support that argument</a:t>
            </a:r>
          </a:p>
          <a:p>
            <a:pPr marL="457200" lvl="1" indent="0">
              <a:buNone/>
            </a:pPr>
            <a:endParaRPr lang="en-US" dirty="0" smtClean="0"/>
          </a:p>
          <a:p>
            <a:pPr lvl="1"/>
            <a:r>
              <a:rPr lang="en-US" dirty="0" smtClean="0"/>
              <a:t>This is the opposite of how we normally approach writing a research-based essay!</a:t>
            </a:r>
            <a:endParaRPr lang="en-US" dirty="0"/>
          </a:p>
        </p:txBody>
      </p:sp>
    </p:spTree>
    <p:extLst>
      <p:ext uri="{BB962C8B-B14F-4D97-AF65-F5344CB8AC3E}">
        <p14:creationId xmlns:p14="http://schemas.microsoft.com/office/powerpoint/2010/main" val="116152107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6" name="CustomShape 1"/>
          <p:cNvSpPr/>
          <p:nvPr/>
        </p:nvSpPr>
        <p:spPr>
          <a:xfrm>
            <a:off x="587829" y="0"/>
            <a:ext cx="11446328" cy="1141560"/>
          </a:xfrm>
          <a:prstGeom prst="rect">
            <a:avLst/>
          </a:prstGeom>
        </p:spPr>
        <p:txBody>
          <a:bodyPr lIns="90000" tIns="45000" rIns="90000" bIns="45000" anchor="ctr"/>
          <a:lstStyle/>
          <a:p>
            <a:pPr algn="ctr">
              <a:lnSpc>
                <a:spcPct val="100000"/>
              </a:lnSpc>
            </a:pPr>
            <a:r>
              <a:rPr lang="en-US" sz="4000" dirty="0">
                <a:solidFill>
                  <a:srgbClr val="000000"/>
                </a:solidFill>
                <a:latin typeface="Arial"/>
                <a:ea typeface="ＭＳ Ｐゴシック"/>
              </a:rPr>
              <a:t>Step 4:  Read and Make Notes on the Documents</a:t>
            </a:r>
            <a:endParaRPr dirty="0"/>
          </a:p>
        </p:txBody>
      </p:sp>
      <p:sp>
        <p:nvSpPr>
          <p:cNvPr id="117" name="CustomShape 2"/>
          <p:cNvSpPr/>
          <p:nvPr/>
        </p:nvSpPr>
        <p:spPr>
          <a:xfrm>
            <a:off x="408214" y="1141560"/>
            <a:ext cx="11625943" cy="5078186"/>
          </a:xfrm>
          <a:prstGeom prst="rect">
            <a:avLst/>
          </a:prstGeom>
        </p:spPr>
        <p:txBody>
          <a:bodyPr lIns="90000" tIns="45000" rIns="90000" bIns="45000"/>
          <a:lstStyle/>
          <a:p>
            <a:pPr>
              <a:lnSpc>
                <a:spcPct val="80000"/>
              </a:lnSpc>
            </a:pPr>
            <a:r>
              <a:rPr lang="en-US" sz="2300" b="1" dirty="0">
                <a:solidFill>
                  <a:srgbClr val="000000"/>
                </a:solidFill>
                <a:latin typeface="Arial"/>
                <a:ea typeface="ＭＳ Ｐゴシック"/>
              </a:rPr>
              <a:t>Doc A:</a:t>
            </a:r>
            <a:r>
              <a:rPr lang="en-US" sz="2300" dirty="0">
                <a:solidFill>
                  <a:srgbClr val="000000"/>
                </a:solidFill>
                <a:latin typeface="Arial"/>
                <a:ea typeface="ＭＳ Ｐゴシック"/>
              </a:rPr>
              <a:t> Can be used to support strict construction with states rights, however says “united as to everything respecting foreign nations” which can be used to justify loose construction.</a:t>
            </a:r>
            <a:endParaRPr sz="2300" dirty="0"/>
          </a:p>
          <a:p>
            <a:pPr>
              <a:lnSpc>
                <a:spcPct val="80000"/>
              </a:lnSpc>
            </a:pPr>
            <a:r>
              <a:rPr lang="en-US" sz="2300" b="1" dirty="0">
                <a:solidFill>
                  <a:srgbClr val="000000"/>
                </a:solidFill>
                <a:latin typeface="Arial"/>
                <a:ea typeface="ＭＳ Ｐゴシック"/>
              </a:rPr>
              <a:t>Doc B</a:t>
            </a:r>
            <a:r>
              <a:rPr lang="en-US" sz="2300" dirty="0">
                <a:solidFill>
                  <a:srgbClr val="000000"/>
                </a:solidFill>
                <a:latin typeface="Arial"/>
                <a:ea typeface="ＭＳ Ｐゴシック"/>
              </a:rPr>
              <a:t>: Supports 1st Amendment, strict construction, separation of church and state, uses the word “delegated”</a:t>
            </a:r>
            <a:endParaRPr sz="2300" dirty="0"/>
          </a:p>
          <a:p>
            <a:pPr>
              <a:lnSpc>
                <a:spcPct val="80000"/>
              </a:lnSpc>
            </a:pPr>
            <a:r>
              <a:rPr lang="en-US" sz="2300" b="1" dirty="0">
                <a:solidFill>
                  <a:srgbClr val="000000"/>
                </a:solidFill>
                <a:latin typeface="Arial"/>
                <a:ea typeface="ＭＳ Ｐゴシック"/>
              </a:rPr>
              <a:t>Doc C</a:t>
            </a:r>
            <a:r>
              <a:rPr lang="en-US" sz="2300" dirty="0">
                <a:solidFill>
                  <a:srgbClr val="000000"/>
                </a:solidFill>
                <a:latin typeface="Arial"/>
                <a:ea typeface="ＭＳ Ｐゴシック"/>
              </a:rPr>
              <a:t>:  Embargo and Non-Intercourse Acts, Loose construction for J and M with commerce compromise. Federalists with England major trading partner…strict construction.</a:t>
            </a:r>
            <a:endParaRPr sz="2300" dirty="0"/>
          </a:p>
          <a:p>
            <a:pPr>
              <a:lnSpc>
                <a:spcPct val="80000"/>
              </a:lnSpc>
            </a:pPr>
            <a:r>
              <a:rPr lang="en-US" sz="2300" b="1" dirty="0">
                <a:solidFill>
                  <a:srgbClr val="000000"/>
                </a:solidFill>
                <a:latin typeface="Arial"/>
                <a:ea typeface="ＭＳ Ｐゴシック"/>
              </a:rPr>
              <a:t>Doc D:</a:t>
            </a:r>
            <a:r>
              <a:rPr lang="en-US" sz="2300" dirty="0">
                <a:solidFill>
                  <a:srgbClr val="000000"/>
                </a:solidFill>
                <a:latin typeface="Arial"/>
                <a:ea typeface="ＭＳ Ｐゴシック"/>
              </a:rPr>
              <a:t>  “Mr. Madison’s War”, Strict construction for Federalists, leads to Hartford Convention</a:t>
            </a:r>
            <a:endParaRPr sz="2300" dirty="0"/>
          </a:p>
          <a:p>
            <a:pPr>
              <a:lnSpc>
                <a:spcPct val="80000"/>
              </a:lnSpc>
            </a:pPr>
            <a:r>
              <a:rPr lang="en-US" sz="2300" b="1" dirty="0">
                <a:solidFill>
                  <a:srgbClr val="000000"/>
                </a:solidFill>
                <a:latin typeface="Arial"/>
                <a:ea typeface="ＭＳ Ｐゴシック"/>
              </a:rPr>
              <a:t>Doc E</a:t>
            </a:r>
            <a:r>
              <a:rPr lang="en-US" sz="2300" dirty="0">
                <a:solidFill>
                  <a:srgbClr val="000000"/>
                </a:solidFill>
                <a:latin typeface="Arial"/>
                <a:ea typeface="ＭＳ Ｐゴシック"/>
              </a:rPr>
              <a:t>:  State delegates at Hartford “people of each state”, new states concern…vote Democratic-Republican?  Against Embargo Act, Limitations on definition of commerce compromise.</a:t>
            </a:r>
            <a:endParaRPr sz="2300" dirty="0"/>
          </a:p>
          <a:p>
            <a:pPr>
              <a:lnSpc>
                <a:spcPct val="80000"/>
              </a:lnSpc>
            </a:pPr>
            <a:r>
              <a:rPr lang="en-US" sz="2300" b="1" dirty="0">
                <a:solidFill>
                  <a:srgbClr val="000000"/>
                </a:solidFill>
                <a:latin typeface="Arial"/>
                <a:ea typeface="ＭＳ Ｐゴシック"/>
              </a:rPr>
              <a:t>Doc F</a:t>
            </a:r>
            <a:r>
              <a:rPr lang="en-US" sz="2300" dirty="0">
                <a:solidFill>
                  <a:srgbClr val="000000"/>
                </a:solidFill>
                <a:latin typeface="Arial"/>
                <a:ea typeface="ＭＳ Ｐゴシック"/>
              </a:rPr>
              <a:t>:  Insult to be called a “John Adams” with federalist idea of protective tariff, </a:t>
            </a:r>
            <a:r>
              <a:rPr lang="en-US" sz="2300" dirty="0" err="1">
                <a:solidFill>
                  <a:srgbClr val="000000"/>
                </a:solidFill>
                <a:latin typeface="Arial"/>
                <a:ea typeface="ＭＳ Ｐゴシック"/>
              </a:rPr>
              <a:t>dem</a:t>
            </a:r>
            <a:r>
              <a:rPr lang="en-US" sz="2300" dirty="0">
                <a:solidFill>
                  <a:srgbClr val="000000"/>
                </a:solidFill>
                <a:latin typeface="Arial"/>
                <a:ea typeface="ＭＳ Ｐゴシック"/>
              </a:rPr>
              <a:t>-rep called “old feds”, violation of X amendment – favoring a state?  Loose construction</a:t>
            </a:r>
            <a:endParaRPr sz="2300" dirty="0"/>
          </a:p>
          <a:p>
            <a:pPr>
              <a:lnSpc>
                <a:spcPct val="80000"/>
              </a:lnSpc>
            </a:pPr>
            <a:r>
              <a:rPr lang="en-US" sz="2300" b="1" dirty="0">
                <a:solidFill>
                  <a:srgbClr val="000000"/>
                </a:solidFill>
                <a:latin typeface="Arial"/>
                <a:ea typeface="ＭＳ Ｐゴシック"/>
              </a:rPr>
              <a:t>Doc G:</a:t>
            </a:r>
            <a:r>
              <a:rPr lang="en-US" sz="2300" dirty="0">
                <a:solidFill>
                  <a:srgbClr val="000000"/>
                </a:solidFill>
                <a:latin typeface="Arial"/>
                <a:ea typeface="ＭＳ Ｐゴシック"/>
              </a:rPr>
              <a:t>  founding fathers as “demi-gods” (negative connotation), loose construction to account for changes and keep “pace” with the times.  Jefferson’s own words!</a:t>
            </a:r>
            <a:endParaRPr sz="2300" dirty="0"/>
          </a:p>
          <a:p>
            <a:pPr>
              <a:lnSpc>
                <a:spcPct val="80000"/>
              </a:lnSpc>
            </a:pPr>
            <a:r>
              <a:rPr lang="en-US" sz="2300" b="1" dirty="0">
                <a:solidFill>
                  <a:srgbClr val="000000"/>
                </a:solidFill>
                <a:latin typeface="Arial"/>
                <a:ea typeface="ＭＳ Ｐゴシック"/>
              </a:rPr>
              <a:t>Doc H:</a:t>
            </a:r>
            <a:r>
              <a:rPr lang="en-US" sz="2300" dirty="0">
                <a:solidFill>
                  <a:srgbClr val="000000"/>
                </a:solidFill>
                <a:latin typeface="Arial"/>
                <a:ea typeface="ＭＳ Ｐゴシック"/>
              </a:rPr>
              <a:t>  Roads, canals, railroads built by federal government, strict construction since power to build is not “delegated” to the fed, doesn’t sign the law.</a:t>
            </a:r>
            <a:endParaRPr sz="2300" dirty="0"/>
          </a:p>
        </p:txBody>
      </p:sp>
    </p:spTree>
    <p:extLst>
      <p:ext uri="{BB962C8B-B14F-4D97-AF65-F5344CB8AC3E}">
        <p14:creationId xmlns:p14="http://schemas.microsoft.com/office/powerpoint/2010/main" val="1539615614"/>
      </p:ext>
    </p:extLst>
  </p:cSld>
  <p:clrMapOvr>
    <a:masterClrMapping/>
  </p:clrMapOvr>
  <p:timing>
    <p:tnLst>
      <p:par>
        <p:cTn id="1" dur="indefinite" restart="never" nodeType="tmRoot">
          <p:childTnLst>
            <p:seq>
              <p:cTn id="2" nodeType="mainSeq">
                <p:childTnLst>
                  <p:par>
                    <p:cTn id="3"/>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8" name="CustomShape 1"/>
          <p:cNvSpPr/>
          <p:nvPr/>
        </p:nvSpPr>
        <p:spPr>
          <a:xfrm>
            <a:off x="1175657" y="360000"/>
            <a:ext cx="10232220" cy="1468440"/>
          </a:xfrm>
          <a:prstGeom prst="rect">
            <a:avLst/>
          </a:prstGeom>
        </p:spPr>
        <p:txBody>
          <a:bodyPr lIns="90000" tIns="45000" rIns="90000" bIns="45000" anchor="ctr"/>
          <a:lstStyle/>
          <a:p>
            <a:pPr algn="ctr">
              <a:lnSpc>
                <a:spcPct val="100000"/>
              </a:lnSpc>
            </a:pPr>
            <a:r>
              <a:rPr lang="en-US" sz="4400" dirty="0">
                <a:solidFill>
                  <a:srgbClr val="000000"/>
                </a:solidFill>
                <a:latin typeface="Arial"/>
                <a:ea typeface="ＭＳ Ｐゴシック"/>
              </a:rPr>
              <a:t>Intro Paragraph </a:t>
            </a:r>
            <a:r>
              <a:rPr lang="en-US" sz="4400" dirty="0" smtClean="0">
                <a:solidFill>
                  <a:srgbClr val="000000"/>
                </a:solidFill>
                <a:latin typeface="Arial"/>
                <a:ea typeface="ＭＳ Ｐゴシック"/>
              </a:rPr>
              <a:t>Examples: </a:t>
            </a:r>
            <a:endParaRPr dirty="0"/>
          </a:p>
          <a:p>
            <a:pPr algn="ctr">
              <a:lnSpc>
                <a:spcPct val="100000"/>
              </a:lnSpc>
            </a:pPr>
            <a:r>
              <a:rPr lang="en-US" sz="4400" dirty="0">
                <a:solidFill>
                  <a:srgbClr val="000000"/>
                </a:solidFill>
                <a:latin typeface="Arial"/>
                <a:ea typeface="ＭＳ Ｐゴシック"/>
              </a:rPr>
              <a:t>5 Sentence </a:t>
            </a:r>
            <a:r>
              <a:rPr lang="en-US" sz="4400" dirty="0" smtClean="0">
                <a:solidFill>
                  <a:srgbClr val="000000"/>
                </a:solidFill>
                <a:latin typeface="Arial"/>
                <a:ea typeface="ＭＳ Ｐゴシック"/>
              </a:rPr>
              <a:t>Format</a:t>
            </a:r>
            <a:endParaRPr dirty="0"/>
          </a:p>
        </p:txBody>
      </p:sp>
      <p:sp>
        <p:nvSpPr>
          <p:cNvPr id="119" name="CustomShape 2"/>
          <p:cNvSpPr/>
          <p:nvPr/>
        </p:nvSpPr>
        <p:spPr>
          <a:xfrm>
            <a:off x="783771" y="1992085"/>
            <a:ext cx="10624106" cy="4539343"/>
          </a:xfrm>
          <a:prstGeom prst="rect">
            <a:avLst/>
          </a:prstGeom>
        </p:spPr>
        <p:txBody>
          <a:bodyPr lIns="90000" tIns="45000" rIns="90000" bIns="45000" anchor="ctr"/>
          <a:lstStyle/>
          <a:p>
            <a:pPr>
              <a:lnSpc>
                <a:spcPct val="80000"/>
              </a:lnSpc>
              <a:buSzPct val="45000"/>
            </a:pPr>
            <a:r>
              <a:rPr lang="en-US" sz="2600" b="1" dirty="0" smtClean="0">
                <a:ea typeface="ＭＳ Ｐゴシック"/>
              </a:rPr>
              <a:t>Hook</a:t>
            </a:r>
            <a:r>
              <a:rPr lang="en-US" sz="2600" dirty="0" smtClean="0">
                <a:ea typeface="ＭＳ Ｐゴシック"/>
              </a:rPr>
              <a:t> </a:t>
            </a:r>
            <a:r>
              <a:rPr lang="en-US" sz="2600" dirty="0">
                <a:ea typeface="ＭＳ Ｐゴシック"/>
              </a:rPr>
              <a:t>to provide historical context</a:t>
            </a:r>
            <a:endParaRPr dirty="0"/>
          </a:p>
          <a:p>
            <a:pPr>
              <a:lnSpc>
                <a:spcPct val="80000"/>
              </a:lnSpc>
            </a:pPr>
            <a:endParaRPr dirty="0"/>
          </a:p>
          <a:p>
            <a:pPr>
              <a:lnSpc>
                <a:spcPct val="80000"/>
              </a:lnSpc>
              <a:buSzPct val="45000"/>
            </a:pPr>
            <a:r>
              <a:rPr lang="en-US" sz="2600" b="1" dirty="0">
                <a:ea typeface="ＭＳ Ｐゴシック"/>
              </a:rPr>
              <a:t>Topic sentences </a:t>
            </a:r>
            <a:r>
              <a:rPr lang="en-US" sz="2600" dirty="0">
                <a:ea typeface="ＭＳ Ｐゴシック"/>
              </a:rPr>
              <a:t>should have no evidence or examples.  We are looking for 3 separate sentences.</a:t>
            </a:r>
            <a:endParaRPr dirty="0"/>
          </a:p>
          <a:p>
            <a:pPr>
              <a:lnSpc>
                <a:spcPct val="80000"/>
              </a:lnSpc>
            </a:pPr>
            <a:endParaRPr dirty="0"/>
          </a:p>
          <a:p>
            <a:pPr>
              <a:lnSpc>
                <a:spcPct val="80000"/>
              </a:lnSpc>
              <a:buSzPct val="45000"/>
            </a:pPr>
            <a:r>
              <a:rPr lang="en-US" sz="2600" b="1" dirty="0">
                <a:ea typeface="ＭＳ Ｐゴシック"/>
              </a:rPr>
              <a:t>Thesis</a:t>
            </a:r>
            <a:r>
              <a:rPr lang="en-US" sz="2600" dirty="0">
                <a:ea typeface="ＭＳ Ｐゴシック"/>
              </a:rPr>
              <a:t> should be a complete thought to answer the “why” or “because”, and include a time frame.  It should be able to “stand alone.”</a:t>
            </a:r>
            <a:endParaRPr dirty="0"/>
          </a:p>
          <a:p>
            <a:pPr>
              <a:lnSpc>
                <a:spcPct val="80000"/>
              </a:lnSpc>
            </a:pPr>
            <a:endParaRPr dirty="0"/>
          </a:p>
          <a:p>
            <a:pPr>
              <a:lnSpc>
                <a:spcPct val="80000"/>
              </a:lnSpc>
              <a:buSzPct val="45000"/>
            </a:pPr>
            <a:r>
              <a:rPr lang="en-US" sz="2600" dirty="0">
                <a:ea typeface="ＭＳ Ｐゴシック"/>
              </a:rPr>
              <a:t>Watch </a:t>
            </a:r>
            <a:r>
              <a:rPr lang="en-US" sz="2600" dirty="0">
                <a:ea typeface="ＭＳ Ｐゴシック"/>
              </a:rPr>
              <a:t>for “value” </a:t>
            </a:r>
            <a:r>
              <a:rPr lang="en-US" sz="2600" dirty="0">
                <a:ea typeface="ＭＳ Ｐゴシック"/>
              </a:rPr>
              <a:t>words.  Even though you are offering (and supporting) your opinion, you are trying to explain history more than judge it.</a:t>
            </a:r>
            <a:endParaRPr dirty="0"/>
          </a:p>
        </p:txBody>
      </p:sp>
    </p:spTree>
    <p:extLst>
      <p:ext uri="{BB962C8B-B14F-4D97-AF65-F5344CB8AC3E}">
        <p14:creationId xmlns:p14="http://schemas.microsoft.com/office/powerpoint/2010/main" val="1339333481"/>
      </p:ext>
    </p:extLst>
  </p:cSld>
  <p:clrMapOvr>
    <a:masterClrMapping/>
  </p:clrMapOvr>
  <p:timing>
    <p:tnLst>
      <p:par>
        <p:cTn id="1" dur="indefinite" restart="never" nodeType="tmRoot">
          <p:childTnLst>
            <p:seq>
              <p:cTn id="2" nodeType="mainSeq">
                <p:childTnLst>
                  <p:par>
                    <p:cTn id="3"/>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0" name="CustomShape 1"/>
          <p:cNvSpPr/>
          <p:nvPr/>
        </p:nvSpPr>
        <p:spPr>
          <a:xfrm>
            <a:off x="1981200" y="274680"/>
            <a:ext cx="8228160" cy="639000"/>
          </a:xfrm>
          <a:prstGeom prst="rect">
            <a:avLst/>
          </a:prstGeom>
        </p:spPr>
        <p:txBody>
          <a:bodyPr lIns="90000" tIns="45000" rIns="90000" bIns="45000" anchor="ctr"/>
          <a:lstStyle/>
          <a:p>
            <a:pPr algn="ctr">
              <a:lnSpc>
                <a:spcPct val="100000"/>
              </a:lnSpc>
            </a:pPr>
            <a:r>
              <a:rPr lang="en-US" sz="2800">
                <a:solidFill>
                  <a:srgbClr val="000000"/>
                </a:solidFill>
                <a:latin typeface="Arial"/>
                <a:ea typeface="ＭＳ Ｐゴシック"/>
              </a:rPr>
              <a:t>Topic Sentences or “Points of Discussion</a:t>
            </a:r>
            <a:endParaRPr/>
          </a:p>
        </p:txBody>
      </p:sp>
      <p:sp>
        <p:nvSpPr>
          <p:cNvPr id="121" name="CustomShape 2"/>
          <p:cNvSpPr/>
          <p:nvPr/>
        </p:nvSpPr>
        <p:spPr>
          <a:xfrm>
            <a:off x="653143" y="1143000"/>
            <a:ext cx="9785537" cy="5485680"/>
          </a:xfrm>
          <a:prstGeom prst="rect">
            <a:avLst/>
          </a:prstGeom>
        </p:spPr>
        <p:txBody>
          <a:bodyPr lIns="90000" tIns="45000" rIns="90000" bIns="45000"/>
          <a:lstStyle/>
          <a:p>
            <a:r>
              <a:rPr lang="en-US" sz="2400" dirty="0">
                <a:solidFill>
                  <a:srgbClr val="000000"/>
                </a:solidFill>
                <a:latin typeface="Arial"/>
                <a:ea typeface="ＭＳ Ｐゴシック"/>
              </a:rPr>
              <a:t>Both Federalists and Democratic-Republicans philosophically and practically differed on:</a:t>
            </a:r>
            <a:endParaRPr dirty="0"/>
          </a:p>
          <a:p>
            <a:pPr marL="342900" indent="-342900">
              <a:buSzPct val="45000"/>
              <a:buFont typeface="Arial"/>
              <a:buChar char="•"/>
            </a:pPr>
            <a:r>
              <a:rPr lang="en-US" sz="2400" b="1" dirty="0">
                <a:solidFill>
                  <a:srgbClr val="000000"/>
                </a:solidFill>
                <a:latin typeface="Arial"/>
                <a:ea typeface="ＭＳ Ｐゴシック"/>
              </a:rPr>
              <a:t>Hamilton’s </a:t>
            </a:r>
            <a:r>
              <a:rPr lang="en-US" sz="2400" b="1" dirty="0">
                <a:solidFill>
                  <a:srgbClr val="000000"/>
                </a:solidFill>
                <a:latin typeface="Arial"/>
                <a:ea typeface="ＭＳ Ｐゴシック"/>
              </a:rPr>
              <a:t>Financial Plan</a:t>
            </a:r>
            <a:endParaRPr dirty="0"/>
          </a:p>
          <a:p>
            <a:pPr marL="1257300" lvl="2" indent="-342900">
              <a:buSzPct val="45000"/>
              <a:buFont typeface="Arial"/>
              <a:buChar char="•"/>
            </a:pPr>
            <a:r>
              <a:rPr lang="en-US" sz="2400" dirty="0">
                <a:solidFill>
                  <a:srgbClr val="000000"/>
                </a:solidFill>
                <a:latin typeface="Arial"/>
                <a:ea typeface="ＭＳ Ｐゴシック"/>
              </a:rPr>
              <a:t>Bank of the United States (BUS)</a:t>
            </a:r>
            <a:endParaRPr dirty="0"/>
          </a:p>
          <a:p>
            <a:pPr marL="1257300" lvl="2" indent="-342900">
              <a:buSzPct val="45000"/>
              <a:buFont typeface="Arial"/>
              <a:buChar char="•"/>
            </a:pPr>
            <a:r>
              <a:rPr lang="en-US" sz="2400" dirty="0">
                <a:solidFill>
                  <a:srgbClr val="000000"/>
                </a:solidFill>
                <a:latin typeface="Arial"/>
                <a:ea typeface="ＭＳ Ｐゴシック"/>
              </a:rPr>
              <a:t>Protective Tariff</a:t>
            </a:r>
            <a:endParaRPr dirty="0"/>
          </a:p>
          <a:p>
            <a:pPr marL="342900" indent="-342900">
              <a:buSzPct val="45000"/>
              <a:buFont typeface="Arial"/>
              <a:buChar char="•"/>
            </a:pPr>
            <a:r>
              <a:rPr lang="en-US" sz="2400" b="1" dirty="0">
                <a:solidFill>
                  <a:srgbClr val="000000"/>
                </a:solidFill>
                <a:latin typeface="Arial"/>
                <a:ea typeface="ＭＳ Ｐゴシック"/>
              </a:rPr>
              <a:t>“</a:t>
            </a:r>
            <a:r>
              <a:rPr lang="en-US" sz="2400" b="1" dirty="0">
                <a:solidFill>
                  <a:srgbClr val="000000"/>
                </a:solidFill>
                <a:latin typeface="Arial"/>
                <a:ea typeface="ＭＳ Ｐゴシック"/>
              </a:rPr>
              <a:t>Necessary and Proper,” </a:t>
            </a:r>
            <a:r>
              <a:rPr lang="en-US" sz="2400" b="1" dirty="0">
                <a:solidFill>
                  <a:srgbClr val="000000"/>
                </a:solidFill>
                <a:latin typeface="Arial"/>
                <a:ea typeface="ＭＳ Ｐゴシック"/>
              </a:rPr>
              <a:t>Article </a:t>
            </a:r>
            <a:r>
              <a:rPr lang="en-US" sz="2400" b="1" dirty="0">
                <a:solidFill>
                  <a:srgbClr val="000000"/>
                </a:solidFill>
                <a:latin typeface="Arial"/>
                <a:ea typeface="ＭＳ Ｐゴシック"/>
              </a:rPr>
              <a:t>1, Section 8</a:t>
            </a:r>
            <a:endParaRPr dirty="0"/>
          </a:p>
          <a:p>
            <a:pPr marL="1257300" lvl="2" indent="-342900">
              <a:buSzPct val="45000"/>
              <a:buFont typeface="Arial"/>
              <a:buChar char="•"/>
            </a:pPr>
            <a:r>
              <a:rPr lang="en-US" sz="2400" dirty="0">
                <a:solidFill>
                  <a:srgbClr val="000000"/>
                </a:solidFill>
                <a:latin typeface="Arial"/>
                <a:ea typeface="ＭＳ Ｐゴシック"/>
              </a:rPr>
              <a:t>Department of the Navy</a:t>
            </a:r>
            <a:endParaRPr dirty="0"/>
          </a:p>
          <a:p>
            <a:pPr marL="1257300" lvl="2" indent="-342900">
              <a:buSzPct val="45000"/>
              <a:buFont typeface="Arial"/>
              <a:buChar char="•"/>
            </a:pPr>
            <a:r>
              <a:rPr lang="en-US" sz="2400" dirty="0">
                <a:solidFill>
                  <a:srgbClr val="000000"/>
                </a:solidFill>
                <a:latin typeface="Arial"/>
                <a:ea typeface="ＭＳ Ｐゴシック"/>
              </a:rPr>
              <a:t>Quasi War with France</a:t>
            </a:r>
            <a:endParaRPr dirty="0"/>
          </a:p>
          <a:p>
            <a:pPr marL="1257300" lvl="2" indent="-342900">
              <a:buSzPct val="45000"/>
              <a:buFont typeface="Arial"/>
              <a:buChar char="•"/>
            </a:pPr>
            <a:r>
              <a:rPr lang="en-US" sz="2400" dirty="0">
                <a:solidFill>
                  <a:srgbClr val="000000"/>
                </a:solidFill>
                <a:latin typeface="Arial"/>
                <a:ea typeface="ＭＳ Ｐゴシック"/>
              </a:rPr>
              <a:t>Purchase of Louisiana Territory</a:t>
            </a:r>
            <a:endParaRPr dirty="0"/>
          </a:p>
          <a:p>
            <a:pPr marL="1257300" lvl="2" indent="-342900">
              <a:buSzPct val="45000"/>
              <a:buFont typeface="Arial"/>
              <a:buChar char="•"/>
            </a:pPr>
            <a:r>
              <a:rPr lang="en-US" sz="2400" dirty="0">
                <a:solidFill>
                  <a:srgbClr val="000000"/>
                </a:solidFill>
                <a:latin typeface="Arial"/>
                <a:ea typeface="ＭＳ Ｐゴシック"/>
              </a:rPr>
              <a:t>Embargo/Non-Intercourse Acts</a:t>
            </a:r>
            <a:endParaRPr dirty="0"/>
          </a:p>
          <a:p>
            <a:pPr marL="342900" indent="-342900">
              <a:buSzPct val="45000"/>
              <a:buFont typeface="Arial"/>
              <a:buChar char="•"/>
            </a:pPr>
            <a:r>
              <a:rPr lang="en-US" sz="2400" b="1" dirty="0">
                <a:solidFill>
                  <a:srgbClr val="000000"/>
                </a:solidFill>
                <a:latin typeface="Arial"/>
                <a:ea typeface="ＭＳ Ｐゴシック"/>
              </a:rPr>
              <a:t>State’s </a:t>
            </a:r>
            <a:r>
              <a:rPr lang="en-US" sz="2400" b="1" dirty="0">
                <a:solidFill>
                  <a:srgbClr val="000000"/>
                </a:solidFill>
                <a:latin typeface="Arial"/>
                <a:ea typeface="ＭＳ Ｐゴシック"/>
              </a:rPr>
              <a:t>Rights</a:t>
            </a:r>
            <a:endParaRPr dirty="0"/>
          </a:p>
          <a:p>
            <a:pPr marL="1257300" lvl="2" indent="-342900">
              <a:buSzPct val="45000"/>
              <a:buFont typeface="Arial"/>
              <a:buChar char="•"/>
            </a:pPr>
            <a:r>
              <a:rPr lang="en-US" sz="2400" dirty="0">
                <a:solidFill>
                  <a:srgbClr val="000000"/>
                </a:solidFill>
                <a:latin typeface="Arial"/>
                <a:ea typeface="ＭＳ Ｐゴシック"/>
              </a:rPr>
              <a:t>Virginia/Kentucky Resolutions</a:t>
            </a:r>
            <a:endParaRPr dirty="0"/>
          </a:p>
          <a:p>
            <a:pPr marL="1257300" lvl="2" indent="-342900">
              <a:buSzPct val="45000"/>
              <a:buFont typeface="Arial"/>
              <a:buChar char="•"/>
            </a:pPr>
            <a:r>
              <a:rPr lang="en-US" sz="2400" dirty="0">
                <a:solidFill>
                  <a:srgbClr val="000000"/>
                </a:solidFill>
                <a:latin typeface="Arial"/>
                <a:ea typeface="ＭＳ Ｐゴシック"/>
              </a:rPr>
              <a:t>Nullification</a:t>
            </a:r>
            <a:endParaRPr dirty="0"/>
          </a:p>
          <a:p>
            <a:pPr marL="1257300" lvl="2" indent="-342900">
              <a:buSzPct val="45000"/>
              <a:buFont typeface="Arial"/>
              <a:buChar char="•"/>
            </a:pPr>
            <a:r>
              <a:rPr lang="en-US" sz="2400" dirty="0">
                <a:solidFill>
                  <a:srgbClr val="000000"/>
                </a:solidFill>
                <a:latin typeface="Arial"/>
                <a:ea typeface="ＭＳ Ｐゴシック"/>
              </a:rPr>
              <a:t>Hartford Convention</a:t>
            </a:r>
            <a:endParaRPr dirty="0"/>
          </a:p>
          <a:p>
            <a:pPr marL="1257300" lvl="2" indent="-342900">
              <a:buSzPct val="45000"/>
              <a:buFont typeface="Arial"/>
              <a:buChar char="•"/>
            </a:pPr>
            <a:r>
              <a:rPr lang="en-US" sz="2400" dirty="0">
                <a:solidFill>
                  <a:srgbClr val="000000"/>
                </a:solidFill>
                <a:latin typeface="Arial"/>
                <a:ea typeface="ＭＳ Ｐゴシック"/>
              </a:rPr>
              <a:t>Nullification and Secession</a:t>
            </a:r>
            <a:endParaRPr dirty="0"/>
          </a:p>
          <a:p>
            <a:pPr>
              <a:lnSpc>
                <a:spcPct val="100000"/>
              </a:lnSpc>
            </a:pPr>
            <a:endParaRPr dirty="0"/>
          </a:p>
          <a:p>
            <a:pPr>
              <a:lnSpc>
                <a:spcPct val="100000"/>
              </a:lnSpc>
            </a:pPr>
            <a:endParaRPr dirty="0"/>
          </a:p>
          <a:p>
            <a:pPr>
              <a:lnSpc>
                <a:spcPct val="100000"/>
              </a:lnSpc>
            </a:pPr>
            <a:endParaRPr dirty="0"/>
          </a:p>
        </p:txBody>
      </p:sp>
    </p:spTree>
    <p:extLst>
      <p:ext uri="{BB962C8B-B14F-4D97-AF65-F5344CB8AC3E}">
        <p14:creationId xmlns:p14="http://schemas.microsoft.com/office/powerpoint/2010/main" val="1430464537"/>
      </p:ext>
    </p:extLst>
  </p:cSld>
  <p:clrMapOvr>
    <a:masterClrMapping/>
  </p:clrMapOvr>
  <p:timing>
    <p:tnLst>
      <p:par>
        <p:cTn id="1" dur="indefinite" restart="never" nodeType="tmRoot">
          <p:childTnLst>
            <p:seq>
              <p:cTn id="2" nodeType="mainSeq">
                <p:childTnLst>
                  <p:par>
                    <p:cTn id="3"/>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1629</TotalTime>
  <Words>1465</Words>
  <Application>Microsoft Macintosh PowerPoint</Application>
  <PresentationFormat>Widescreen</PresentationFormat>
  <Paragraphs>80</Paragraphs>
  <Slides>14</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14</vt:i4>
      </vt:variant>
    </vt:vector>
  </HeadingPairs>
  <TitlesOfParts>
    <vt:vector size="20" baseType="lpstr">
      <vt:lpstr>Calibri</vt:lpstr>
      <vt:lpstr>Calibri Light</vt:lpstr>
      <vt:lpstr>Mangal</vt:lpstr>
      <vt:lpstr>ＭＳ Ｐゴシック</vt:lpstr>
      <vt:lpstr>Arial</vt:lpstr>
      <vt:lpstr>Office Theme</vt:lpstr>
      <vt:lpstr>When you see a list of rules, do you…</vt:lpstr>
      <vt:lpstr>PowerPoint Presentation</vt:lpstr>
      <vt:lpstr>PowerPoint Presentation</vt:lpstr>
      <vt:lpstr>Key concept in this essay prompt: Constructionism</vt:lpstr>
      <vt:lpstr>PowerPoint Presentation</vt:lpstr>
      <vt:lpstr>Step 3:  Consider your prior knowledge and brainstorm a thesis</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Key concept in this essay prompt: Constructionism</dc:title>
  <dc:creator>Microsoft Office User</dc:creator>
  <cp:lastModifiedBy>Microsoft Office User</cp:lastModifiedBy>
  <cp:revision>5</cp:revision>
  <dcterms:created xsi:type="dcterms:W3CDTF">2018-05-24T11:53:31Z</dcterms:created>
  <dcterms:modified xsi:type="dcterms:W3CDTF">2018-05-30T18:41:33Z</dcterms:modified>
</cp:coreProperties>
</file>