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6"/>
  </p:notesMasterIdLst>
  <p:sldIdLst>
    <p:sldId id="257" r:id="rId2"/>
    <p:sldId id="258" r:id="rId3"/>
    <p:sldId id="259" r:id="rId4"/>
    <p:sldId id="260" r:id="rId5"/>
    <p:sldId id="263" r:id="rId6"/>
    <p:sldId id="264" r:id="rId7"/>
    <p:sldId id="265" r:id="rId8"/>
    <p:sldId id="266" r:id="rId9"/>
    <p:sldId id="271" r:id="rId10"/>
    <p:sldId id="267" r:id="rId11"/>
    <p:sldId id="268" r:id="rId12"/>
    <p:sldId id="269" r:id="rId13"/>
    <p:sldId id="270" r:id="rId14"/>
    <p:sldId id="261" r:id="rId15"/>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83" d="100"/>
          <a:sy n="83" d="100"/>
        </p:scale>
        <p:origin x="-112" y="-27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heme" Target="theme/theme1.xml"/><Relationship Id="rId21"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notesMaster" Target="notesMasters/notesMaster1.xml"/><Relationship Id="rId17" Type="http://schemas.openxmlformats.org/officeDocument/2006/relationships/printerSettings" Target="printerSettings/printerSettings1.bin"/><Relationship Id="rId18" Type="http://schemas.openxmlformats.org/officeDocument/2006/relationships/presProps" Target="presProps.xml"/><Relationship Id="rId19" Type="http://schemas.openxmlformats.org/officeDocument/2006/relationships/viewProps" Target="viewProp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16D8293-B4C0-4141-9061-FFA244F40D0D}" type="datetimeFigureOut">
              <a:rPr lang="en-US" smtClean="0"/>
              <a:t>3/7/16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C4A9539-92E7-9247-9441-488AFC0F8588}" type="slidenum">
              <a:rPr lang="en-US" smtClean="0"/>
              <a:t>‹#›</a:t>
            </a:fld>
            <a:endParaRPr lang="en-US"/>
          </a:p>
        </p:txBody>
      </p:sp>
    </p:spTree>
    <p:extLst>
      <p:ext uri="{BB962C8B-B14F-4D97-AF65-F5344CB8AC3E}">
        <p14:creationId xmlns:p14="http://schemas.microsoft.com/office/powerpoint/2010/main" val="1704827347"/>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3.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 name="TextShape 1"/>
          <p:cNvSpPr txBox="1"/>
          <p:nvPr/>
        </p:nvSpPr>
        <p:spPr>
          <a:xfrm>
            <a:off x="686117" y="4342582"/>
            <a:ext cx="5486718" cy="4114473"/>
          </a:xfrm>
          <a:prstGeom prst="rect">
            <a:avLst/>
          </a:prstGeom>
          <a:noFill/>
          <a:ln>
            <a:noFill/>
          </a:ln>
        </p:spPr>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 name="TextShape 1"/>
          <p:cNvSpPr txBox="1"/>
          <p:nvPr/>
        </p:nvSpPr>
        <p:spPr>
          <a:xfrm>
            <a:off x="686117" y="4342582"/>
            <a:ext cx="5486718" cy="4114473"/>
          </a:xfrm>
          <a:prstGeom prst="rect">
            <a:avLst/>
          </a:prstGeom>
          <a:noFill/>
          <a:ln>
            <a:noFill/>
          </a:ln>
        </p:spPr>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 name="TextShape 1"/>
          <p:cNvSpPr txBox="1"/>
          <p:nvPr/>
        </p:nvSpPr>
        <p:spPr>
          <a:xfrm>
            <a:off x="686435" y="4342255"/>
            <a:ext cx="5483859" cy="4111527"/>
          </a:xfrm>
          <a:prstGeom prst="rect">
            <a:avLst/>
          </a:prstGeom>
          <a:noFill/>
          <a:ln>
            <a:noFill/>
          </a:ln>
        </p:spPr>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Shape 1"/>
          <p:cNvSpPr txBox="1"/>
          <p:nvPr/>
        </p:nvSpPr>
        <p:spPr>
          <a:xfrm>
            <a:off x="686117" y="4342582"/>
            <a:ext cx="5486718" cy="4114473"/>
          </a:xfrm>
          <a:prstGeom prst="rect">
            <a:avLst/>
          </a:prstGeom>
          <a:noFill/>
          <a:ln>
            <a:noFill/>
          </a:ln>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 name="TextShape 1"/>
          <p:cNvSpPr txBox="1"/>
          <p:nvPr/>
        </p:nvSpPr>
        <p:spPr>
          <a:xfrm>
            <a:off x="686117" y="4342582"/>
            <a:ext cx="5486718" cy="4114473"/>
          </a:xfrm>
          <a:prstGeom prst="rect">
            <a:avLst/>
          </a:prstGeom>
          <a:noFill/>
          <a:ln>
            <a:noFill/>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 name="TextShape 1"/>
          <p:cNvSpPr txBox="1"/>
          <p:nvPr/>
        </p:nvSpPr>
        <p:spPr>
          <a:xfrm>
            <a:off x="686117" y="4342582"/>
            <a:ext cx="5486718" cy="4114473"/>
          </a:xfrm>
          <a:prstGeom prst="rect">
            <a:avLst/>
          </a:prstGeom>
          <a:noFill/>
          <a:ln>
            <a:noFill/>
          </a:ln>
        </p:spPr>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 name="TextShape 1"/>
          <p:cNvSpPr txBox="1"/>
          <p:nvPr/>
        </p:nvSpPr>
        <p:spPr>
          <a:xfrm>
            <a:off x="686117" y="4342582"/>
            <a:ext cx="5486718" cy="4114473"/>
          </a:xfrm>
          <a:prstGeom prst="rect">
            <a:avLst/>
          </a:prstGeom>
          <a:noFill/>
          <a:ln>
            <a:noFill/>
          </a:ln>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TextShape 1"/>
          <p:cNvSpPr txBox="1"/>
          <p:nvPr/>
        </p:nvSpPr>
        <p:spPr>
          <a:xfrm>
            <a:off x="686435" y="4342255"/>
            <a:ext cx="5483859" cy="4111527"/>
          </a:xfrm>
          <a:prstGeom prst="rect">
            <a:avLst/>
          </a:prstGeom>
          <a:noFill/>
          <a:ln>
            <a:noFill/>
          </a:ln>
        </p:spPr>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 name="TextShape 1"/>
          <p:cNvSpPr txBox="1"/>
          <p:nvPr/>
        </p:nvSpPr>
        <p:spPr>
          <a:xfrm>
            <a:off x="686117" y="4342582"/>
            <a:ext cx="5486718" cy="4114473"/>
          </a:xfrm>
          <a:prstGeom prst="rect">
            <a:avLst/>
          </a:prstGeom>
          <a:noFill/>
          <a:ln>
            <a:noFill/>
          </a:ln>
        </p:spPr>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5" name="TextShape 1"/>
          <p:cNvSpPr txBox="1"/>
          <p:nvPr/>
        </p:nvSpPr>
        <p:spPr>
          <a:xfrm>
            <a:off x="686117" y="4342582"/>
            <a:ext cx="5486718" cy="4114473"/>
          </a:xfrm>
          <a:prstGeom prst="rect">
            <a:avLst/>
          </a:prstGeom>
          <a:noFill/>
          <a:ln>
            <a:noFill/>
          </a:ln>
        </p:spPr>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 name="TextShape 1"/>
          <p:cNvSpPr txBox="1"/>
          <p:nvPr/>
        </p:nvSpPr>
        <p:spPr>
          <a:xfrm>
            <a:off x="686117" y="4342582"/>
            <a:ext cx="5486718" cy="4114473"/>
          </a:xfrm>
          <a:prstGeom prst="rect">
            <a:avLst/>
          </a:prstGeom>
          <a:noFill/>
          <a:ln>
            <a:noFill/>
          </a:ln>
        </p:spPr>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 name="TextShape 1"/>
          <p:cNvSpPr txBox="1"/>
          <p:nvPr/>
        </p:nvSpPr>
        <p:spPr>
          <a:xfrm>
            <a:off x="686435" y="4342255"/>
            <a:ext cx="5483859" cy="4111527"/>
          </a:xfrm>
          <a:prstGeom prst="rect">
            <a:avLst/>
          </a:prstGeom>
          <a:noFill/>
          <a:ln>
            <a:noFill/>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A94B103-4506-8141-AED2-673BA5CA8A3D}" type="datetimeFigureOut">
              <a:rPr lang="en-US" smtClean="0"/>
              <a:t>3/7/16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8275043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A94B103-4506-8141-AED2-673BA5CA8A3D}" type="datetimeFigureOut">
              <a:rPr lang="en-US" smtClean="0"/>
              <a:t>3/7/16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26160129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A94B103-4506-8141-AED2-673BA5CA8A3D}" type="datetimeFigureOut">
              <a:rPr lang="en-US" smtClean="0"/>
              <a:t>3/7/16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29784519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A94B103-4506-8141-AED2-673BA5CA8A3D}" type="datetimeFigureOut">
              <a:rPr lang="en-US" smtClean="0"/>
              <a:t>3/7/16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132999484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A94B103-4506-8141-AED2-673BA5CA8A3D}" type="datetimeFigureOut">
              <a:rPr lang="en-US" smtClean="0"/>
              <a:t>3/7/16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224620134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A94B103-4506-8141-AED2-673BA5CA8A3D}" type="datetimeFigureOut">
              <a:rPr lang="en-US" smtClean="0"/>
              <a:t>3/7/16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25519771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A94B103-4506-8141-AED2-673BA5CA8A3D}" type="datetimeFigureOut">
              <a:rPr lang="en-US" smtClean="0"/>
              <a:t>3/7/16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27359518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A94B103-4506-8141-AED2-673BA5CA8A3D}" type="datetimeFigureOut">
              <a:rPr lang="en-US" smtClean="0"/>
              <a:t>3/7/16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255379324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A94B103-4506-8141-AED2-673BA5CA8A3D}" type="datetimeFigureOut">
              <a:rPr lang="en-US" smtClean="0"/>
              <a:t>3/7/16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38393330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A94B103-4506-8141-AED2-673BA5CA8A3D}" type="datetimeFigureOut">
              <a:rPr lang="en-US" smtClean="0"/>
              <a:t>3/7/16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10288698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A94B103-4506-8141-AED2-673BA5CA8A3D}" type="datetimeFigureOut">
              <a:rPr lang="en-US" smtClean="0"/>
              <a:t>3/7/16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13BB93-5177-FA4A-9F63-275D79D563E9}" type="slidenum">
              <a:rPr lang="en-US" smtClean="0"/>
              <a:t>‹#›</a:t>
            </a:fld>
            <a:endParaRPr lang="en-US"/>
          </a:p>
        </p:txBody>
      </p:sp>
    </p:spTree>
    <p:extLst>
      <p:ext uri="{BB962C8B-B14F-4D97-AF65-F5344CB8AC3E}">
        <p14:creationId xmlns:p14="http://schemas.microsoft.com/office/powerpoint/2010/main" val="2148696947"/>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A94B103-4506-8141-AED2-673BA5CA8A3D}" type="datetimeFigureOut">
              <a:rPr lang="en-US" smtClean="0"/>
              <a:t>3/7/16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F13BB93-5177-FA4A-9F63-275D79D563E9}" type="slidenum">
              <a:rPr lang="en-US" smtClean="0"/>
              <a:t>‹#›</a:t>
            </a:fld>
            <a:endParaRPr lang="en-US"/>
          </a:p>
        </p:txBody>
      </p:sp>
    </p:spTree>
    <p:extLst>
      <p:ext uri="{BB962C8B-B14F-4D97-AF65-F5344CB8AC3E}">
        <p14:creationId xmlns:p14="http://schemas.microsoft.com/office/powerpoint/2010/main" val="239773030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 name="TextShape 1"/>
          <p:cNvSpPr txBox="1"/>
          <p:nvPr/>
        </p:nvSpPr>
        <p:spPr>
          <a:xfrm>
            <a:off x="456192" y="273678"/>
            <a:ext cx="8228110" cy="1145009"/>
          </a:xfrm>
          <a:prstGeom prst="rect">
            <a:avLst/>
          </a:prstGeom>
          <a:noFill/>
          <a:ln>
            <a:noFill/>
          </a:ln>
        </p:spPr>
        <p:txBody>
          <a:bodyPr lIns="0" tIns="35268" rIns="0" bIns="0" anchor="ctr"/>
          <a:lstStyle/>
          <a:p>
            <a:pPr algn="ctr">
              <a:lnSpc>
                <a:spcPct val="93000"/>
              </a:lnSpc>
            </a:pPr>
            <a:r>
              <a:rPr lang="en-US" sz="4000">
                <a:solidFill>
                  <a:srgbClr val="000000"/>
                </a:solidFill>
                <a:latin typeface="Arial"/>
              </a:rPr>
              <a:t>Unit Question:</a:t>
            </a:r>
            <a:endParaRPr/>
          </a:p>
        </p:txBody>
      </p:sp>
      <p:sp>
        <p:nvSpPr>
          <p:cNvPr id="49" name="TextShape 2"/>
          <p:cNvSpPr txBox="1"/>
          <p:nvPr/>
        </p:nvSpPr>
        <p:spPr>
          <a:xfrm>
            <a:off x="456192" y="1604188"/>
            <a:ext cx="8228110" cy="4526475"/>
          </a:xfrm>
          <a:prstGeom prst="rect">
            <a:avLst/>
          </a:prstGeom>
          <a:noFill/>
          <a:ln>
            <a:noFill/>
          </a:ln>
        </p:spPr>
        <p:txBody>
          <a:bodyPr lIns="0" tIns="38534" rIns="0" bIns="0" anchor="ctr"/>
          <a:lstStyle/>
          <a:p>
            <a:pPr algn="ctr">
              <a:lnSpc>
                <a:spcPct val="93000"/>
              </a:lnSpc>
            </a:pPr>
            <a:r>
              <a:rPr lang="en-US" sz="6000">
                <a:solidFill>
                  <a:srgbClr val="000000"/>
                </a:solidFill>
                <a:latin typeface="Arial"/>
              </a:rPr>
              <a:t>When should the United States use military intervention?</a:t>
            </a:r>
            <a:endParaRPr/>
          </a:p>
        </p:txBody>
      </p:sp>
    </p:spTree>
    <p:extLst>
      <p:ext uri="{BB962C8B-B14F-4D97-AF65-F5344CB8AC3E}">
        <p14:creationId xmlns:p14="http://schemas.microsoft.com/office/powerpoint/2010/main" val="2399458738"/>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 name="TextShape 1"/>
          <p:cNvSpPr txBox="1"/>
          <p:nvPr/>
        </p:nvSpPr>
        <p:spPr>
          <a:xfrm>
            <a:off x="238830" y="273352"/>
            <a:ext cx="8625950" cy="1142069"/>
          </a:xfrm>
          <a:prstGeom prst="rect">
            <a:avLst/>
          </a:prstGeom>
          <a:noFill/>
          <a:ln>
            <a:noFill/>
          </a:ln>
        </p:spPr>
        <p:txBody>
          <a:bodyPr lIns="0" tIns="0" rIns="0" bIns="0" anchor="ctr"/>
          <a:lstStyle/>
          <a:p>
            <a:pPr algn="ctr"/>
            <a:r>
              <a:rPr lang="en-US" sz="4000" b="1" u="sng" dirty="0" smtClean="0">
                <a:latin typeface="Arial"/>
              </a:rPr>
              <a:t>Term 6</a:t>
            </a:r>
            <a:endParaRPr b="1" u="sng" dirty="0"/>
          </a:p>
        </p:txBody>
      </p:sp>
      <p:sp>
        <p:nvSpPr>
          <p:cNvPr id="71" name="TextShape 2"/>
          <p:cNvSpPr txBox="1"/>
          <p:nvPr/>
        </p:nvSpPr>
        <p:spPr>
          <a:xfrm>
            <a:off x="456519" y="1603861"/>
            <a:ext cx="8225171" cy="4523535"/>
          </a:xfrm>
          <a:prstGeom prst="rect">
            <a:avLst/>
          </a:prstGeom>
          <a:noFill/>
          <a:ln>
            <a:noFill/>
          </a:ln>
        </p:spPr>
        <p:txBody>
          <a:bodyPr lIns="0" tIns="25471" rIns="0" bIns="0"/>
          <a:lstStyle/>
          <a:p>
            <a:pPr>
              <a:lnSpc>
                <a:spcPct val="93000"/>
              </a:lnSpc>
            </a:pPr>
            <a:r>
              <a:rPr lang="en-US" sz="4000" dirty="0">
                <a:latin typeface="Franklin Gothic Book"/>
                <a:ea typeface="Franklin Gothic Book"/>
              </a:rPr>
              <a:t>Using economic power to control another country</a:t>
            </a:r>
            <a:endParaRPr sz="2200" dirty="0"/>
          </a:p>
          <a:p>
            <a:pPr>
              <a:lnSpc>
                <a:spcPct val="93000"/>
              </a:lnSpc>
            </a:pPr>
            <a:endParaRPr sz="2200" dirty="0"/>
          </a:p>
          <a:p>
            <a:pPr>
              <a:lnSpc>
                <a:spcPct val="93000"/>
              </a:lnSpc>
            </a:pPr>
            <a:r>
              <a:rPr lang="en-US" sz="3300" dirty="0">
                <a:latin typeface="Franklin Gothic Book"/>
                <a:ea typeface="Franklin Gothic Book"/>
              </a:rPr>
              <a:t>Example:  Country X provides large loans to Country Y in gain influence over Country Y's government</a:t>
            </a:r>
            <a:endParaRPr dirty="0"/>
          </a:p>
        </p:txBody>
      </p:sp>
    </p:spTree>
    <p:extLst>
      <p:ext uri="{BB962C8B-B14F-4D97-AF65-F5344CB8AC3E}">
        <p14:creationId xmlns:p14="http://schemas.microsoft.com/office/powerpoint/2010/main" val="109047629"/>
      </p:ext>
    </p:extLst>
  </p:cSld>
  <p:clrMapOvr>
    <a:masterClrMapping/>
  </p:clrMapOvr>
  <p:timing>
    <p:tnLst>
      <p:par>
        <p:cTn xmlns:p14="http://schemas.microsoft.com/office/powerpoint/2010/mai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71">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 name="TextShape 1"/>
          <p:cNvSpPr txBox="1"/>
          <p:nvPr/>
        </p:nvSpPr>
        <p:spPr>
          <a:xfrm>
            <a:off x="456192" y="273678"/>
            <a:ext cx="8228110" cy="1145009"/>
          </a:xfrm>
          <a:prstGeom prst="rect">
            <a:avLst/>
          </a:prstGeom>
          <a:noFill/>
          <a:ln>
            <a:noFill/>
          </a:ln>
        </p:spPr>
        <p:txBody>
          <a:bodyPr lIns="0" tIns="35268" rIns="0" bIns="0" anchor="ctr"/>
          <a:lstStyle/>
          <a:p>
            <a:pPr algn="ctr">
              <a:lnSpc>
                <a:spcPct val="93000"/>
              </a:lnSpc>
            </a:pPr>
            <a:r>
              <a:rPr lang="en-US" sz="4000" b="1" u="sng" dirty="0" smtClean="0">
                <a:solidFill>
                  <a:srgbClr val="000000"/>
                </a:solidFill>
                <a:latin typeface="Arial"/>
              </a:rPr>
              <a:t>Term 7</a:t>
            </a:r>
            <a:endParaRPr b="1" u="sng" dirty="0"/>
          </a:p>
        </p:txBody>
      </p:sp>
      <p:sp>
        <p:nvSpPr>
          <p:cNvPr id="65" name="TextShape 2"/>
          <p:cNvSpPr txBox="1"/>
          <p:nvPr/>
        </p:nvSpPr>
        <p:spPr>
          <a:xfrm>
            <a:off x="456192" y="1604188"/>
            <a:ext cx="8228110" cy="4526475"/>
          </a:xfrm>
          <a:prstGeom prst="rect">
            <a:avLst/>
          </a:prstGeom>
          <a:noFill/>
          <a:ln>
            <a:noFill/>
          </a:ln>
        </p:spPr>
        <p:txBody>
          <a:bodyPr lIns="0" tIns="25471" rIns="0" bIns="0"/>
          <a:lstStyle/>
          <a:p>
            <a:pPr algn="just">
              <a:lnSpc>
                <a:spcPct val="93000"/>
              </a:lnSpc>
            </a:pPr>
            <a:r>
              <a:rPr lang="en-US" sz="3600" dirty="0">
                <a:solidFill>
                  <a:srgbClr val="000000"/>
                </a:solidFill>
                <a:latin typeface="Franklin Gothic Book"/>
                <a:ea typeface="Franklin Gothic Book"/>
              </a:rPr>
              <a:t>The use (or threat) of military force in order to control a foreign territory</a:t>
            </a:r>
            <a:endParaRPr sz="2200" dirty="0"/>
          </a:p>
          <a:p>
            <a:pPr algn="just">
              <a:lnSpc>
                <a:spcPct val="93000"/>
              </a:lnSpc>
            </a:pPr>
            <a:endParaRPr sz="2200" dirty="0"/>
          </a:p>
          <a:p>
            <a:pPr>
              <a:lnSpc>
                <a:spcPct val="93000"/>
              </a:lnSpc>
            </a:pPr>
            <a:r>
              <a:rPr lang="en-US" sz="3300" dirty="0">
                <a:solidFill>
                  <a:srgbClr val="000000"/>
                </a:solidFill>
                <a:latin typeface="Franklin Gothic Book"/>
                <a:ea typeface="Franklin Gothic Book"/>
              </a:rPr>
              <a:t>Example:  Country X builds a powerful military in order to force Country Y to obey its wishes.</a:t>
            </a:r>
            <a:endParaRPr dirty="0"/>
          </a:p>
          <a:p>
            <a:pPr algn="just">
              <a:lnSpc>
                <a:spcPct val="93000"/>
              </a:lnSpc>
            </a:pPr>
            <a:endParaRPr dirty="0"/>
          </a:p>
          <a:p>
            <a:pPr algn="just">
              <a:lnSpc>
                <a:spcPct val="93000"/>
              </a:lnSpc>
            </a:pPr>
            <a:endParaRPr dirty="0"/>
          </a:p>
        </p:txBody>
      </p:sp>
    </p:spTree>
    <p:extLst>
      <p:ext uri="{BB962C8B-B14F-4D97-AF65-F5344CB8AC3E}">
        <p14:creationId xmlns:p14="http://schemas.microsoft.com/office/powerpoint/2010/main" val="4144786659"/>
      </p:ext>
    </p:extLst>
  </p:cSld>
  <p:clrMapOvr>
    <a:masterClrMapping/>
  </p:clrMapOvr>
  <p:timing>
    <p:tnLst>
      <p:par>
        <p:cTn xmlns:p14="http://schemas.microsoft.com/office/powerpoint/2010/mai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5">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 name="TextShape 1"/>
          <p:cNvSpPr txBox="1"/>
          <p:nvPr/>
        </p:nvSpPr>
        <p:spPr>
          <a:xfrm>
            <a:off x="456519" y="273352"/>
            <a:ext cx="8225171" cy="1142069"/>
          </a:xfrm>
          <a:prstGeom prst="rect">
            <a:avLst/>
          </a:prstGeom>
          <a:noFill/>
          <a:ln>
            <a:noFill/>
          </a:ln>
        </p:spPr>
        <p:txBody>
          <a:bodyPr lIns="0" tIns="0" rIns="0" bIns="0" anchor="ctr"/>
          <a:lstStyle/>
          <a:p>
            <a:pPr algn="ctr"/>
            <a:r>
              <a:rPr lang="en-US" sz="4000" b="1" u="sng" dirty="0" smtClean="0">
                <a:latin typeface="Arial"/>
              </a:rPr>
              <a:t>Term 8</a:t>
            </a:r>
            <a:endParaRPr b="1" u="sng" dirty="0"/>
          </a:p>
        </p:txBody>
      </p:sp>
      <p:sp>
        <p:nvSpPr>
          <p:cNvPr id="73" name="TextShape 2"/>
          <p:cNvSpPr txBox="1"/>
          <p:nvPr/>
        </p:nvSpPr>
        <p:spPr>
          <a:xfrm>
            <a:off x="456519" y="1603861"/>
            <a:ext cx="8225171" cy="4523535"/>
          </a:xfrm>
          <a:prstGeom prst="rect">
            <a:avLst/>
          </a:prstGeom>
          <a:noFill/>
          <a:ln>
            <a:noFill/>
          </a:ln>
        </p:spPr>
        <p:txBody>
          <a:bodyPr lIns="0" tIns="25471" rIns="0" bIns="0"/>
          <a:lstStyle/>
          <a:p>
            <a:pPr>
              <a:lnSpc>
                <a:spcPct val="93000"/>
              </a:lnSpc>
            </a:pPr>
            <a:r>
              <a:rPr lang="en-US" sz="3600" dirty="0">
                <a:latin typeface="Arial"/>
                <a:ea typeface="Arial"/>
              </a:rPr>
              <a:t>The use of economic, political, or social </a:t>
            </a:r>
            <a:r>
              <a:rPr lang="en-US" sz="3600" dirty="0">
                <a:latin typeface="Arial"/>
              </a:rPr>
              <a:t>punishments to show disapproval of another country's actions.</a:t>
            </a:r>
            <a:endParaRPr sz="2200" dirty="0"/>
          </a:p>
          <a:p>
            <a:pPr>
              <a:lnSpc>
                <a:spcPct val="93000"/>
              </a:lnSpc>
            </a:pPr>
            <a:endParaRPr sz="2200" dirty="0"/>
          </a:p>
          <a:p>
            <a:pPr>
              <a:lnSpc>
                <a:spcPct val="93000"/>
              </a:lnSpc>
            </a:pPr>
            <a:r>
              <a:rPr lang="en-US" sz="2900" dirty="0">
                <a:latin typeface="Arial"/>
                <a:ea typeface="Arial"/>
              </a:rPr>
              <a:t>Example:  Country X cuts off all trade with </a:t>
            </a:r>
            <a:r>
              <a:rPr lang="en-US" sz="2900" dirty="0">
                <a:latin typeface="Arial"/>
              </a:rPr>
              <a:t>Country Y because of Country Y's human rights violations</a:t>
            </a:r>
            <a:endParaRPr dirty="0"/>
          </a:p>
        </p:txBody>
      </p:sp>
    </p:spTree>
    <p:extLst>
      <p:ext uri="{BB962C8B-B14F-4D97-AF65-F5344CB8AC3E}">
        <p14:creationId xmlns:p14="http://schemas.microsoft.com/office/powerpoint/2010/main" val="916449179"/>
      </p:ext>
    </p:extLst>
  </p:cSld>
  <p:clrMapOvr>
    <a:masterClrMapping/>
  </p:clrMapOvr>
  <p:timing>
    <p:tnLst>
      <p:par>
        <p:cTn xmlns:p14="http://schemas.microsoft.com/office/powerpoint/2010/mai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7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 name="TextShape 1"/>
          <p:cNvSpPr txBox="1"/>
          <p:nvPr/>
        </p:nvSpPr>
        <p:spPr>
          <a:xfrm>
            <a:off x="456192" y="273678"/>
            <a:ext cx="8228110" cy="1145009"/>
          </a:xfrm>
          <a:prstGeom prst="rect">
            <a:avLst/>
          </a:prstGeom>
          <a:noFill/>
          <a:ln>
            <a:noFill/>
          </a:ln>
        </p:spPr>
        <p:txBody>
          <a:bodyPr lIns="0" tIns="35268" rIns="0" bIns="0" anchor="ctr"/>
          <a:lstStyle/>
          <a:p>
            <a:pPr algn="ctr">
              <a:lnSpc>
                <a:spcPct val="93000"/>
              </a:lnSpc>
            </a:pPr>
            <a:r>
              <a:rPr lang="en-US" sz="4000" b="1" u="sng" dirty="0" smtClean="0">
                <a:solidFill>
                  <a:srgbClr val="000000"/>
                </a:solidFill>
                <a:latin typeface="Arial"/>
              </a:rPr>
              <a:t>Term 9</a:t>
            </a:r>
            <a:endParaRPr b="1" u="sng" dirty="0"/>
          </a:p>
        </p:txBody>
      </p:sp>
      <p:sp>
        <p:nvSpPr>
          <p:cNvPr id="61" name="TextShape 2"/>
          <p:cNvSpPr txBox="1"/>
          <p:nvPr/>
        </p:nvSpPr>
        <p:spPr>
          <a:xfrm>
            <a:off x="456192" y="1604188"/>
            <a:ext cx="8228110" cy="4539538"/>
          </a:xfrm>
          <a:prstGeom prst="rect">
            <a:avLst/>
          </a:prstGeom>
          <a:noFill/>
          <a:ln>
            <a:noFill/>
          </a:ln>
        </p:spPr>
        <p:txBody>
          <a:bodyPr lIns="0" tIns="25471" rIns="0" bIns="0"/>
          <a:lstStyle/>
          <a:p>
            <a:pPr algn="just">
              <a:lnSpc>
                <a:spcPct val="93000"/>
              </a:lnSpc>
            </a:pPr>
            <a:r>
              <a:rPr lang="en-US" sz="3600" dirty="0">
                <a:solidFill>
                  <a:srgbClr val="000000"/>
                </a:solidFill>
                <a:latin typeface="Franklin Gothic Book"/>
                <a:ea typeface="Franklin Gothic Book"/>
              </a:rPr>
              <a:t>The belief that using violence on others is morally unacceptable</a:t>
            </a:r>
            <a:endParaRPr sz="2200" dirty="0"/>
          </a:p>
          <a:p>
            <a:pPr algn="just">
              <a:lnSpc>
                <a:spcPct val="93000"/>
              </a:lnSpc>
            </a:pPr>
            <a:endParaRPr sz="2200" dirty="0"/>
          </a:p>
          <a:p>
            <a:pPr>
              <a:lnSpc>
                <a:spcPct val="93000"/>
              </a:lnSpc>
            </a:pPr>
            <a:r>
              <a:rPr lang="en-US" sz="3300" dirty="0">
                <a:solidFill>
                  <a:srgbClr val="000000"/>
                </a:solidFill>
                <a:latin typeface="Franklin Gothic Book"/>
                <a:ea typeface="Franklin Gothic Book"/>
              </a:rPr>
              <a:t>Example:  Japan includes an article in its constitution forbidding the country from making “acts of war.”</a:t>
            </a:r>
            <a:endParaRPr dirty="0"/>
          </a:p>
          <a:p>
            <a:pPr algn="just">
              <a:lnSpc>
                <a:spcPct val="93000"/>
              </a:lnSpc>
            </a:pPr>
            <a:endParaRPr sz="1500" dirty="0"/>
          </a:p>
          <a:p>
            <a:pPr algn="just">
              <a:lnSpc>
                <a:spcPct val="93000"/>
              </a:lnSpc>
            </a:pPr>
            <a:endParaRPr sz="1500" dirty="0"/>
          </a:p>
          <a:p>
            <a:pPr algn="just">
              <a:lnSpc>
                <a:spcPct val="93000"/>
              </a:lnSpc>
            </a:pPr>
            <a:endParaRPr sz="1500" dirty="0"/>
          </a:p>
        </p:txBody>
      </p:sp>
    </p:spTree>
    <p:extLst>
      <p:ext uri="{BB962C8B-B14F-4D97-AF65-F5344CB8AC3E}">
        <p14:creationId xmlns:p14="http://schemas.microsoft.com/office/powerpoint/2010/main" val="418980918"/>
      </p:ext>
    </p:extLst>
  </p:cSld>
  <p:clrMapOvr>
    <a:masterClrMapping/>
  </p:clrMapOvr>
  <p:timing>
    <p:tnLst>
      <p:par>
        <p:cTn xmlns:p14="http://schemas.microsoft.com/office/powerpoint/2010/mai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1">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97698"/>
            <a:ext cx="8229600" cy="837406"/>
          </a:xfrm>
        </p:spPr>
        <p:txBody>
          <a:bodyPr>
            <a:normAutofit/>
          </a:bodyPr>
          <a:lstStyle/>
          <a:p>
            <a:r>
              <a:rPr lang="en-US" u="sng" dirty="0" smtClean="0"/>
              <a:t>Answer Key</a:t>
            </a:r>
            <a:endParaRPr lang="en-US" u="sng" dirty="0"/>
          </a:p>
        </p:txBody>
      </p:sp>
      <p:sp>
        <p:nvSpPr>
          <p:cNvPr id="3" name="Content Placeholder 2"/>
          <p:cNvSpPr>
            <a:spLocks noGrp="1"/>
          </p:cNvSpPr>
          <p:nvPr>
            <p:ph idx="1"/>
          </p:nvPr>
        </p:nvSpPr>
        <p:spPr>
          <a:xfrm>
            <a:off x="2525850" y="1172367"/>
            <a:ext cx="6160949" cy="5554788"/>
          </a:xfrm>
        </p:spPr>
        <p:txBody>
          <a:bodyPr/>
          <a:lstStyle/>
          <a:p>
            <a:pPr marL="0" indent="0">
              <a:buNone/>
            </a:pPr>
            <a:r>
              <a:rPr lang="en-US" dirty="0" smtClean="0"/>
              <a:t>Term 1: Diplomacy</a:t>
            </a:r>
          </a:p>
          <a:p>
            <a:pPr marL="0" indent="0">
              <a:buNone/>
            </a:pPr>
            <a:r>
              <a:rPr lang="en-US" dirty="0" smtClean="0"/>
              <a:t>Term 2: Nationalism</a:t>
            </a:r>
          </a:p>
          <a:p>
            <a:pPr marL="0" indent="0">
              <a:buNone/>
            </a:pPr>
            <a:r>
              <a:rPr lang="en-US" dirty="0" smtClean="0"/>
              <a:t>Term 3: Humanitarianism</a:t>
            </a:r>
          </a:p>
          <a:p>
            <a:pPr marL="0" indent="0">
              <a:buNone/>
            </a:pPr>
            <a:r>
              <a:rPr lang="en-US" dirty="0" smtClean="0"/>
              <a:t>Term 4: Imperialism</a:t>
            </a:r>
          </a:p>
          <a:p>
            <a:pPr marL="0" indent="0">
              <a:buNone/>
            </a:pPr>
            <a:r>
              <a:rPr lang="en-US" dirty="0" smtClean="0"/>
              <a:t>Term 5: Isolationism</a:t>
            </a:r>
          </a:p>
          <a:p>
            <a:pPr marL="0" indent="0">
              <a:buNone/>
            </a:pPr>
            <a:r>
              <a:rPr lang="en-US" dirty="0" smtClean="0"/>
              <a:t>Term 6: Dollar Diplomacy</a:t>
            </a:r>
          </a:p>
          <a:p>
            <a:pPr marL="0" indent="0">
              <a:buNone/>
            </a:pPr>
            <a:r>
              <a:rPr lang="en-US" dirty="0" smtClean="0"/>
              <a:t>Term 7: Militarism</a:t>
            </a:r>
          </a:p>
          <a:p>
            <a:pPr marL="0" indent="0">
              <a:buNone/>
            </a:pPr>
            <a:r>
              <a:rPr lang="en-US" dirty="0" smtClean="0"/>
              <a:t>Term 8: Sanctions</a:t>
            </a:r>
          </a:p>
          <a:p>
            <a:pPr marL="0" indent="0">
              <a:buNone/>
            </a:pPr>
            <a:r>
              <a:rPr lang="en-US" dirty="0" smtClean="0"/>
              <a:t>Term 9: Pacifism</a:t>
            </a:r>
            <a:endParaRPr lang="en-US" dirty="0"/>
          </a:p>
        </p:txBody>
      </p:sp>
    </p:spTree>
    <p:extLst>
      <p:ext uri="{BB962C8B-B14F-4D97-AF65-F5344CB8AC3E}">
        <p14:creationId xmlns:p14="http://schemas.microsoft.com/office/powerpoint/2010/main" val="1621010969"/>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 name="TextShape 1"/>
          <p:cNvSpPr txBox="1"/>
          <p:nvPr/>
        </p:nvSpPr>
        <p:spPr>
          <a:xfrm>
            <a:off x="456192" y="273678"/>
            <a:ext cx="8228110" cy="1145009"/>
          </a:xfrm>
          <a:prstGeom prst="rect">
            <a:avLst/>
          </a:prstGeom>
          <a:noFill/>
          <a:ln>
            <a:noFill/>
          </a:ln>
        </p:spPr>
        <p:txBody>
          <a:bodyPr lIns="0" tIns="35268" rIns="0" bIns="0" anchor="ctr"/>
          <a:lstStyle/>
          <a:p>
            <a:pPr algn="ctr">
              <a:lnSpc>
                <a:spcPct val="93000"/>
              </a:lnSpc>
            </a:pPr>
            <a:r>
              <a:rPr lang="en-US" sz="4000">
                <a:solidFill>
                  <a:srgbClr val="000000"/>
                </a:solidFill>
                <a:latin typeface="Arial"/>
              </a:rPr>
              <a:t>Why is this an important question?</a:t>
            </a:r>
            <a:endParaRPr/>
          </a:p>
        </p:txBody>
      </p:sp>
      <p:sp>
        <p:nvSpPr>
          <p:cNvPr id="51" name="TextShape 2"/>
          <p:cNvSpPr txBox="1"/>
          <p:nvPr/>
        </p:nvSpPr>
        <p:spPr>
          <a:xfrm>
            <a:off x="456192" y="1604188"/>
            <a:ext cx="8228110" cy="4526475"/>
          </a:xfrm>
          <a:prstGeom prst="rect">
            <a:avLst/>
          </a:prstGeom>
          <a:noFill/>
          <a:ln>
            <a:noFill/>
          </a:ln>
        </p:spPr>
        <p:txBody>
          <a:bodyPr lIns="0" tIns="25471" rIns="0" bIns="0"/>
          <a:lstStyle/>
          <a:p>
            <a:pPr>
              <a:lnSpc>
                <a:spcPct val="93000"/>
              </a:lnSpc>
            </a:pPr>
            <a:r>
              <a:rPr lang="en-US" sz="2900" dirty="0">
                <a:solidFill>
                  <a:srgbClr val="000000"/>
                </a:solidFill>
                <a:latin typeface="Arial"/>
              </a:rPr>
              <a:t>As the world's largest military power, we are often faced with the question of when, if ever, to use our military abroad.</a:t>
            </a:r>
            <a:endParaRPr dirty="0"/>
          </a:p>
          <a:p>
            <a:pPr>
              <a:lnSpc>
                <a:spcPct val="93000"/>
              </a:lnSpc>
            </a:pPr>
            <a:endParaRPr dirty="0"/>
          </a:p>
          <a:p>
            <a:pPr>
              <a:lnSpc>
                <a:spcPct val="93000"/>
              </a:lnSpc>
            </a:pPr>
            <a:r>
              <a:rPr lang="en-US" sz="2900" dirty="0">
                <a:solidFill>
                  <a:srgbClr val="000000"/>
                </a:solidFill>
                <a:latin typeface="Arial"/>
              </a:rPr>
              <a:t>While nearly everybody would agree that it is okay to use military force to defend one's own country from an outside attack, there is more disagreement about when to use military power as an </a:t>
            </a:r>
            <a:r>
              <a:rPr lang="en-US" sz="2900" i="1" dirty="0">
                <a:solidFill>
                  <a:srgbClr val="000000"/>
                </a:solidFill>
                <a:latin typeface="Arial"/>
              </a:rPr>
              <a:t>offensive</a:t>
            </a:r>
            <a:r>
              <a:rPr lang="en-US" sz="2900" dirty="0">
                <a:solidFill>
                  <a:srgbClr val="000000"/>
                </a:solidFill>
                <a:latin typeface="Arial"/>
              </a:rPr>
              <a:t> force. </a:t>
            </a:r>
            <a:endParaRPr dirty="0"/>
          </a:p>
        </p:txBody>
      </p:sp>
    </p:spTree>
    <p:extLst>
      <p:ext uri="{BB962C8B-B14F-4D97-AF65-F5344CB8AC3E}">
        <p14:creationId xmlns:p14="http://schemas.microsoft.com/office/powerpoint/2010/main" val="4079409631"/>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1">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TextShape 1"/>
          <p:cNvSpPr txBox="1"/>
          <p:nvPr/>
        </p:nvSpPr>
        <p:spPr>
          <a:xfrm>
            <a:off x="456192" y="263555"/>
            <a:ext cx="8228110" cy="1166563"/>
          </a:xfrm>
          <a:prstGeom prst="rect">
            <a:avLst/>
          </a:prstGeom>
          <a:noFill/>
          <a:ln>
            <a:noFill/>
          </a:ln>
        </p:spPr>
        <p:txBody>
          <a:bodyPr lIns="0" tIns="35268" rIns="0" bIns="0" anchor="ctr"/>
          <a:lstStyle/>
          <a:p>
            <a:pPr algn="ctr">
              <a:lnSpc>
                <a:spcPct val="93000"/>
              </a:lnSpc>
            </a:pPr>
            <a:r>
              <a:rPr lang="en-US" sz="4000" dirty="0">
                <a:solidFill>
                  <a:srgbClr val="000000"/>
                </a:solidFill>
                <a:latin typeface="Arial"/>
              </a:rPr>
              <a:t>Should we use military intervention...</a:t>
            </a:r>
            <a:endParaRPr dirty="0"/>
          </a:p>
        </p:txBody>
      </p:sp>
      <p:sp>
        <p:nvSpPr>
          <p:cNvPr id="53" name="TextShape 2"/>
          <p:cNvSpPr txBox="1"/>
          <p:nvPr/>
        </p:nvSpPr>
        <p:spPr>
          <a:xfrm>
            <a:off x="456191" y="1604188"/>
            <a:ext cx="8397751" cy="4526475"/>
          </a:xfrm>
          <a:prstGeom prst="rect">
            <a:avLst/>
          </a:prstGeom>
          <a:noFill/>
          <a:ln>
            <a:noFill/>
          </a:ln>
        </p:spPr>
        <p:txBody>
          <a:bodyPr lIns="0" tIns="25471" rIns="0" bIns="0"/>
          <a:lstStyle/>
          <a:p>
            <a:pPr marL="518408" indent="-518408">
              <a:lnSpc>
                <a:spcPct val="93000"/>
              </a:lnSpc>
              <a:buSzPct val="45000"/>
              <a:buFont typeface="Wingdings" charset="2"/>
              <a:buChar char="u"/>
            </a:pPr>
            <a:r>
              <a:rPr lang="en-US" sz="3300" dirty="0">
                <a:solidFill>
                  <a:srgbClr val="000000"/>
                </a:solidFill>
                <a:latin typeface="Arial"/>
              </a:rPr>
              <a:t>To save human lives from violence?</a:t>
            </a:r>
            <a:endParaRPr dirty="0"/>
          </a:p>
          <a:p>
            <a:pPr marL="518408" indent="-518408">
              <a:lnSpc>
                <a:spcPct val="93000"/>
              </a:lnSpc>
              <a:buSzPct val="45000"/>
              <a:buFont typeface="Wingdings" charset="2"/>
              <a:buChar char="u"/>
            </a:pPr>
            <a:r>
              <a:rPr lang="en-US" sz="3300" dirty="0">
                <a:solidFill>
                  <a:srgbClr val="000000"/>
                </a:solidFill>
                <a:latin typeface="Arial"/>
              </a:rPr>
              <a:t>To protect democratic values?</a:t>
            </a:r>
            <a:endParaRPr dirty="0"/>
          </a:p>
          <a:p>
            <a:pPr marL="518408" indent="-518408">
              <a:lnSpc>
                <a:spcPct val="93000"/>
              </a:lnSpc>
              <a:buSzPct val="45000"/>
              <a:buFont typeface="Wingdings" charset="2"/>
              <a:buChar char="u"/>
            </a:pPr>
            <a:r>
              <a:rPr lang="en-US" sz="3300" dirty="0">
                <a:solidFill>
                  <a:srgbClr val="000000"/>
                </a:solidFill>
                <a:latin typeface="Arial"/>
              </a:rPr>
              <a:t>To assist in times of natural disaster?</a:t>
            </a:r>
            <a:endParaRPr dirty="0"/>
          </a:p>
          <a:p>
            <a:pPr marL="518408" indent="-518408">
              <a:lnSpc>
                <a:spcPct val="93000"/>
              </a:lnSpc>
              <a:buSzPct val="45000"/>
              <a:buFont typeface="Wingdings" charset="2"/>
              <a:buChar char="u"/>
            </a:pPr>
            <a:r>
              <a:rPr lang="en-US" sz="3300" dirty="0">
                <a:solidFill>
                  <a:srgbClr val="000000"/>
                </a:solidFill>
                <a:latin typeface="Arial"/>
              </a:rPr>
              <a:t>To keep one country from invading another?</a:t>
            </a:r>
            <a:endParaRPr dirty="0"/>
          </a:p>
          <a:p>
            <a:pPr marL="518408" indent="-518408">
              <a:lnSpc>
                <a:spcPct val="93000"/>
              </a:lnSpc>
              <a:buSzPct val="45000"/>
              <a:buFont typeface="Wingdings" charset="2"/>
              <a:buChar char="u"/>
            </a:pPr>
            <a:r>
              <a:rPr lang="en-US" sz="3300" dirty="0">
                <a:solidFill>
                  <a:srgbClr val="000000"/>
                </a:solidFill>
                <a:latin typeface="Arial"/>
              </a:rPr>
              <a:t>To prevent another country from developing powerful weapons?</a:t>
            </a:r>
            <a:endParaRPr dirty="0"/>
          </a:p>
          <a:p>
            <a:pPr marL="518408" indent="-518408">
              <a:lnSpc>
                <a:spcPct val="93000"/>
              </a:lnSpc>
              <a:buSzPct val="45000"/>
              <a:buFont typeface="Wingdings" charset="2"/>
              <a:buChar char="u"/>
            </a:pPr>
            <a:r>
              <a:rPr lang="en-US" sz="3300" dirty="0">
                <a:solidFill>
                  <a:srgbClr val="000000"/>
                </a:solidFill>
                <a:latin typeface="Arial"/>
              </a:rPr>
              <a:t>To capture international criminals?</a:t>
            </a:r>
            <a:endParaRPr dirty="0"/>
          </a:p>
          <a:p>
            <a:pPr marL="518408" indent="-518408">
              <a:lnSpc>
                <a:spcPct val="93000"/>
              </a:lnSpc>
              <a:buSzPct val="45000"/>
              <a:buFont typeface="Wingdings" charset="2"/>
              <a:buChar char="u"/>
            </a:pPr>
            <a:r>
              <a:rPr lang="en-US" sz="3300" dirty="0">
                <a:solidFill>
                  <a:srgbClr val="000000"/>
                </a:solidFill>
                <a:latin typeface="Arial"/>
              </a:rPr>
              <a:t>To help American businesses make money?</a:t>
            </a:r>
            <a:endParaRPr dirty="0"/>
          </a:p>
        </p:txBody>
      </p:sp>
    </p:spTree>
    <p:extLst>
      <p:ext uri="{BB962C8B-B14F-4D97-AF65-F5344CB8AC3E}">
        <p14:creationId xmlns:p14="http://schemas.microsoft.com/office/powerpoint/2010/main" val="2068247129"/>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5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5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5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 name="TextShape 1"/>
          <p:cNvSpPr txBox="1"/>
          <p:nvPr/>
        </p:nvSpPr>
        <p:spPr>
          <a:xfrm>
            <a:off x="456192" y="273678"/>
            <a:ext cx="8228110" cy="1145009"/>
          </a:xfrm>
          <a:prstGeom prst="rect">
            <a:avLst/>
          </a:prstGeom>
          <a:noFill/>
          <a:ln>
            <a:noFill/>
          </a:ln>
        </p:spPr>
        <p:txBody>
          <a:bodyPr lIns="0" tIns="35268" rIns="0" bIns="0" anchor="ctr"/>
          <a:lstStyle/>
          <a:p>
            <a:pPr algn="ctr">
              <a:lnSpc>
                <a:spcPct val="93000"/>
              </a:lnSpc>
            </a:pPr>
            <a:r>
              <a:rPr lang="en-US" sz="4000" b="1" u="sng" dirty="0">
                <a:solidFill>
                  <a:srgbClr val="000000"/>
                </a:solidFill>
                <a:latin typeface="Arial"/>
              </a:rPr>
              <a:t>Intervention “isms”</a:t>
            </a:r>
            <a:endParaRPr b="1" u="sng" dirty="0"/>
          </a:p>
        </p:txBody>
      </p:sp>
      <p:sp>
        <p:nvSpPr>
          <p:cNvPr id="55" name="TextShape 2"/>
          <p:cNvSpPr txBox="1"/>
          <p:nvPr/>
        </p:nvSpPr>
        <p:spPr>
          <a:xfrm>
            <a:off x="456192" y="1604188"/>
            <a:ext cx="8228110" cy="4526475"/>
          </a:xfrm>
          <a:prstGeom prst="rect">
            <a:avLst/>
          </a:prstGeom>
          <a:noFill/>
          <a:ln>
            <a:noFill/>
          </a:ln>
        </p:spPr>
        <p:txBody>
          <a:bodyPr lIns="0" tIns="25471" rIns="0" bIns="0"/>
          <a:lstStyle/>
          <a:p>
            <a:pPr algn="just">
              <a:lnSpc>
                <a:spcPct val="93000"/>
              </a:lnSpc>
            </a:pPr>
            <a:r>
              <a:rPr lang="en-US" sz="3300" dirty="0">
                <a:solidFill>
                  <a:srgbClr val="000000"/>
                </a:solidFill>
                <a:latin typeface="Franklin Gothic Book"/>
                <a:ea typeface="Franklin Gothic Book"/>
              </a:rPr>
              <a:t>The decision to use (or not use) military force is guided by the ideologies, or worldviews, of those people making the decisions. Such deeply-held beliefs often end in the letters “ism.” </a:t>
            </a:r>
            <a:endParaRPr dirty="0"/>
          </a:p>
          <a:p>
            <a:pPr algn="just">
              <a:lnSpc>
                <a:spcPct val="93000"/>
              </a:lnSpc>
            </a:pPr>
            <a:endParaRPr dirty="0"/>
          </a:p>
          <a:p>
            <a:pPr algn="just">
              <a:lnSpc>
                <a:spcPct val="93000"/>
              </a:lnSpc>
            </a:pPr>
            <a:r>
              <a:rPr lang="en-US" sz="3300" dirty="0">
                <a:solidFill>
                  <a:srgbClr val="000000"/>
                </a:solidFill>
                <a:latin typeface="Franklin Gothic Book"/>
                <a:ea typeface="Franklin Gothic Book"/>
              </a:rPr>
              <a:t>How do the following worldviews shape the action that one takes?</a:t>
            </a:r>
            <a:endParaRPr dirty="0"/>
          </a:p>
        </p:txBody>
      </p:sp>
    </p:spTree>
    <p:extLst>
      <p:ext uri="{BB962C8B-B14F-4D97-AF65-F5344CB8AC3E}">
        <p14:creationId xmlns:p14="http://schemas.microsoft.com/office/powerpoint/2010/main" val="4124975845"/>
      </p:ext>
    </p:extLst>
  </p:cSld>
  <p:clrMapOvr>
    <a:masterClrMapping/>
  </p:clrMapOvr>
  <p:timing>
    <p:tnLst>
      <p:par>
        <p:cTn xmlns:p14="http://schemas.microsoft.com/office/powerpoint/2010/main" id="1" dur="indefinite" restart="never" nodeType="tmRoot">
          <p:childTnLst>
            <p:seq>
              <p:cTn id="2" dur="indefinite" nodeType="mainSeq">
                <p:childTnLst>
                  <p:par>
                    <p:cTn id="3" dur="indefinite" fill="hold">
                      <p:stCondLst>
                        <p:cond delay="indefinite"/>
                      </p:stCondLst>
                      <p:childTnLst>
                        <p:par>
                          <p:cTn id="4" dur="indefinite" fill="hold">
                            <p:stCondLst>
                              <p:cond delay="0"/>
                            </p:stCondLst>
                            <p:childTnLst>
                              <p:par>
                                <p:cTn id="5" presetID="1" presetClass="entr" dur="indefinite" fill="hold" nodeType="clickEffect">
                                  <p:stCondLst>
                                    <p:cond delay="0"/>
                                  </p:stCondLst>
                                  <p:childTnLst>
                                    <p:set>
                                      <p:cBhvr>
                                        <p:cTn id="6" dur="1" fill="hold">
                                          <p:stCondLst>
                                            <p:cond delay="0"/>
                                          </p:stCondLst>
                                        </p:cTn>
                                        <p:tgtEl>
                                          <p:spTgt spid="55">
                                            <p:txEl>
                                              <p:charRg st="0" end="254"/>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5">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 name="TextShape 1"/>
          <p:cNvSpPr txBox="1"/>
          <p:nvPr/>
        </p:nvSpPr>
        <p:spPr>
          <a:xfrm>
            <a:off x="456519" y="273352"/>
            <a:ext cx="8225171" cy="1142069"/>
          </a:xfrm>
          <a:prstGeom prst="rect">
            <a:avLst/>
          </a:prstGeom>
          <a:noFill/>
          <a:ln>
            <a:noFill/>
          </a:ln>
        </p:spPr>
        <p:txBody>
          <a:bodyPr lIns="0" tIns="0" rIns="0" bIns="0" anchor="ctr"/>
          <a:lstStyle/>
          <a:p>
            <a:pPr algn="ctr"/>
            <a:r>
              <a:rPr lang="en-US" sz="4000" b="1" u="sng" dirty="0" smtClean="0">
                <a:latin typeface="Arial"/>
              </a:rPr>
              <a:t>Term 1</a:t>
            </a:r>
            <a:endParaRPr b="1" u="sng" dirty="0"/>
          </a:p>
        </p:txBody>
      </p:sp>
      <p:sp>
        <p:nvSpPr>
          <p:cNvPr id="69" name="TextShape 2"/>
          <p:cNvSpPr txBox="1"/>
          <p:nvPr/>
        </p:nvSpPr>
        <p:spPr>
          <a:xfrm>
            <a:off x="456519" y="1603861"/>
            <a:ext cx="8225171" cy="4523535"/>
          </a:xfrm>
          <a:prstGeom prst="rect">
            <a:avLst/>
          </a:prstGeom>
          <a:noFill/>
          <a:ln>
            <a:noFill/>
          </a:ln>
        </p:spPr>
        <p:txBody>
          <a:bodyPr lIns="0" tIns="25471" rIns="0" bIns="0"/>
          <a:lstStyle/>
          <a:p>
            <a:r>
              <a:rPr lang="en-US" sz="3600" dirty="0">
                <a:latin typeface="Arial"/>
              </a:rPr>
              <a:t>The use of negotiations between countries to work out differences</a:t>
            </a:r>
            <a:endParaRPr sz="2200" dirty="0"/>
          </a:p>
          <a:p>
            <a:endParaRPr sz="2200" dirty="0"/>
          </a:p>
          <a:p>
            <a:r>
              <a:rPr lang="en-US" sz="2900" dirty="0">
                <a:latin typeface="Arial"/>
              </a:rPr>
              <a:t>Example:  Country X sends </a:t>
            </a:r>
            <a:r>
              <a:rPr lang="en-US" sz="2900" dirty="0">
                <a:latin typeface="Arial"/>
              </a:rPr>
              <a:t>an ambassador </a:t>
            </a:r>
            <a:r>
              <a:rPr lang="en-US" sz="2900" dirty="0">
                <a:latin typeface="Arial"/>
              </a:rPr>
              <a:t>to Country Y in order to set up a peace treaty between the two nations.</a:t>
            </a:r>
            <a:endParaRPr dirty="0"/>
          </a:p>
        </p:txBody>
      </p:sp>
    </p:spTree>
    <p:extLst>
      <p:ext uri="{BB962C8B-B14F-4D97-AF65-F5344CB8AC3E}">
        <p14:creationId xmlns:p14="http://schemas.microsoft.com/office/powerpoint/2010/main" val="1025156707"/>
      </p:ext>
    </p:extLst>
  </p:cSld>
  <p:clrMapOvr>
    <a:masterClrMapping/>
  </p:clrMapOvr>
  <p:timing>
    <p:tnLst>
      <p:par>
        <p:cTn xmlns:p14="http://schemas.microsoft.com/office/powerpoint/2010/mai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9">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TextShape 1"/>
          <p:cNvSpPr txBox="1"/>
          <p:nvPr/>
        </p:nvSpPr>
        <p:spPr>
          <a:xfrm>
            <a:off x="456192" y="273678"/>
            <a:ext cx="8228110" cy="1145009"/>
          </a:xfrm>
          <a:prstGeom prst="rect">
            <a:avLst/>
          </a:prstGeom>
          <a:noFill/>
          <a:ln>
            <a:noFill/>
          </a:ln>
        </p:spPr>
        <p:txBody>
          <a:bodyPr lIns="0" tIns="35268" rIns="0" bIns="0" anchor="ctr"/>
          <a:lstStyle/>
          <a:p>
            <a:pPr algn="ctr">
              <a:lnSpc>
                <a:spcPct val="93000"/>
              </a:lnSpc>
            </a:pPr>
            <a:r>
              <a:rPr lang="en-US" sz="4000" b="1" u="sng" dirty="0" smtClean="0">
                <a:solidFill>
                  <a:srgbClr val="000000"/>
                </a:solidFill>
                <a:latin typeface="Arial"/>
              </a:rPr>
              <a:t>Term 2</a:t>
            </a:r>
            <a:endParaRPr b="1" u="sng" dirty="0"/>
          </a:p>
        </p:txBody>
      </p:sp>
      <p:sp>
        <p:nvSpPr>
          <p:cNvPr id="63" name="TextShape 2"/>
          <p:cNvSpPr txBox="1"/>
          <p:nvPr/>
        </p:nvSpPr>
        <p:spPr>
          <a:xfrm>
            <a:off x="456192" y="1604188"/>
            <a:ext cx="8228110" cy="4526475"/>
          </a:xfrm>
          <a:prstGeom prst="rect">
            <a:avLst/>
          </a:prstGeom>
          <a:noFill/>
          <a:ln>
            <a:noFill/>
          </a:ln>
        </p:spPr>
        <p:txBody>
          <a:bodyPr lIns="0" tIns="25471" rIns="0" bIns="0"/>
          <a:lstStyle/>
          <a:p>
            <a:pPr algn="just">
              <a:lnSpc>
                <a:spcPct val="93000"/>
              </a:lnSpc>
            </a:pPr>
            <a:r>
              <a:rPr lang="en-US" sz="3600" dirty="0">
                <a:solidFill>
                  <a:srgbClr val="000000"/>
                </a:solidFill>
                <a:latin typeface="Franklin Gothic Book"/>
                <a:ea typeface="Franklin Gothic Book"/>
              </a:rPr>
              <a:t>The belief that your actions should be only in your own country’s interest, and that you should not be influenced by the world community</a:t>
            </a:r>
            <a:endParaRPr sz="2200" dirty="0"/>
          </a:p>
          <a:p>
            <a:pPr algn="just">
              <a:lnSpc>
                <a:spcPct val="93000"/>
              </a:lnSpc>
            </a:pPr>
            <a:endParaRPr sz="2200" dirty="0"/>
          </a:p>
          <a:p>
            <a:pPr>
              <a:lnSpc>
                <a:spcPct val="93000"/>
              </a:lnSpc>
            </a:pPr>
            <a:r>
              <a:rPr lang="en-US" sz="3300" dirty="0">
                <a:solidFill>
                  <a:srgbClr val="000000"/>
                </a:solidFill>
                <a:latin typeface="Franklin Gothic Book"/>
                <a:ea typeface="Franklin Gothic Book"/>
              </a:rPr>
              <a:t>Example:  Country X objects to the presence of foreign influences (such as American businesses or American military bases) within its borders.</a:t>
            </a:r>
            <a:endParaRPr dirty="0"/>
          </a:p>
        </p:txBody>
      </p:sp>
    </p:spTree>
    <p:extLst>
      <p:ext uri="{BB962C8B-B14F-4D97-AF65-F5344CB8AC3E}">
        <p14:creationId xmlns:p14="http://schemas.microsoft.com/office/powerpoint/2010/main" val="1952368243"/>
      </p:ext>
    </p:extLst>
  </p:cSld>
  <p:clrMapOvr>
    <a:masterClrMapping/>
  </p:clrMapOvr>
  <p:timing>
    <p:tnLst>
      <p:par>
        <p:cTn xmlns:p14="http://schemas.microsoft.com/office/powerpoint/2010/mai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 name="TextShape 1"/>
          <p:cNvSpPr txBox="1"/>
          <p:nvPr/>
        </p:nvSpPr>
        <p:spPr>
          <a:xfrm>
            <a:off x="456192" y="273678"/>
            <a:ext cx="8228110" cy="1145009"/>
          </a:xfrm>
          <a:prstGeom prst="rect">
            <a:avLst/>
          </a:prstGeom>
          <a:noFill/>
          <a:ln>
            <a:noFill/>
          </a:ln>
        </p:spPr>
        <p:txBody>
          <a:bodyPr lIns="0" tIns="35268" rIns="0" bIns="0" anchor="ctr"/>
          <a:lstStyle/>
          <a:p>
            <a:pPr algn="ctr">
              <a:lnSpc>
                <a:spcPct val="93000"/>
              </a:lnSpc>
            </a:pPr>
            <a:r>
              <a:rPr lang="en-US" sz="4000" b="1" u="sng" dirty="0" smtClean="0">
                <a:solidFill>
                  <a:srgbClr val="000000"/>
                </a:solidFill>
                <a:latin typeface="Arial"/>
              </a:rPr>
              <a:t>Term 3</a:t>
            </a:r>
            <a:endParaRPr b="1" u="sng" dirty="0"/>
          </a:p>
        </p:txBody>
      </p:sp>
      <p:sp>
        <p:nvSpPr>
          <p:cNvPr id="67" name="TextShape 2"/>
          <p:cNvSpPr txBox="1"/>
          <p:nvPr/>
        </p:nvSpPr>
        <p:spPr>
          <a:xfrm>
            <a:off x="414394" y="1658728"/>
            <a:ext cx="8228110" cy="4539211"/>
          </a:xfrm>
          <a:prstGeom prst="rect">
            <a:avLst/>
          </a:prstGeom>
          <a:noFill/>
          <a:ln>
            <a:noFill/>
          </a:ln>
        </p:spPr>
        <p:txBody>
          <a:bodyPr lIns="0" tIns="25471" rIns="0" bIns="0"/>
          <a:lstStyle/>
          <a:p>
            <a:pPr algn="just">
              <a:lnSpc>
                <a:spcPct val="93000"/>
              </a:lnSpc>
            </a:pPr>
            <a:r>
              <a:rPr lang="en-US" sz="3600" dirty="0">
                <a:solidFill>
                  <a:srgbClr val="000000"/>
                </a:solidFill>
                <a:latin typeface="Franklin Gothic Book"/>
                <a:ea typeface="Franklin Gothic Book"/>
              </a:rPr>
              <a:t>The belief that you should take action to prevent human suffering</a:t>
            </a:r>
            <a:endParaRPr sz="2200" dirty="0"/>
          </a:p>
          <a:p>
            <a:pPr algn="just">
              <a:lnSpc>
                <a:spcPct val="93000"/>
              </a:lnSpc>
            </a:pPr>
            <a:endParaRPr sz="2200" dirty="0"/>
          </a:p>
          <a:p>
            <a:pPr>
              <a:lnSpc>
                <a:spcPct val="93000"/>
              </a:lnSpc>
            </a:pPr>
            <a:r>
              <a:rPr lang="en-US" sz="3300" dirty="0">
                <a:solidFill>
                  <a:srgbClr val="000000"/>
                </a:solidFill>
                <a:latin typeface="Franklin Gothic Book"/>
                <a:ea typeface="Franklin Gothic Book"/>
              </a:rPr>
              <a:t>Example:  Country X sends soldiers to Country Y in order to protect citizens of Country Y from genocidal violence</a:t>
            </a:r>
            <a:endParaRPr dirty="0"/>
          </a:p>
          <a:p>
            <a:pPr algn="just">
              <a:lnSpc>
                <a:spcPct val="93000"/>
              </a:lnSpc>
            </a:pPr>
            <a:endParaRPr sz="1500" dirty="0"/>
          </a:p>
          <a:p>
            <a:pPr algn="just">
              <a:lnSpc>
                <a:spcPct val="93000"/>
              </a:lnSpc>
            </a:pPr>
            <a:endParaRPr dirty="0"/>
          </a:p>
          <a:p>
            <a:pPr algn="just">
              <a:lnSpc>
                <a:spcPct val="93000"/>
              </a:lnSpc>
            </a:pPr>
            <a:endParaRPr dirty="0"/>
          </a:p>
        </p:txBody>
      </p:sp>
    </p:spTree>
    <p:extLst>
      <p:ext uri="{BB962C8B-B14F-4D97-AF65-F5344CB8AC3E}">
        <p14:creationId xmlns:p14="http://schemas.microsoft.com/office/powerpoint/2010/main" val="1301998594"/>
      </p:ext>
    </p:extLst>
  </p:cSld>
  <p:clrMapOvr>
    <a:masterClrMapping/>
  </p:clrMapOvr>
  <p:timing>
    <p:tnLst>
      <p:par>
        <p:cTn xmlns:p14="http://schemas.microsoft.com/office/powerpoint/2010/mai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7">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TextShape 1"/>
          <p:cNvSpPr txBox="1"/>
          <p:nvPr/>
        </p:nvSpPr>
        <p:spPr>
          <a:xfrm>
            <a:off x="456192" y="273678"/>
            <a:ext cx="8228110" cy="1145009"/>
          </a:xfrm>
          <a:prstGeom prst="rect">
            <a:avLst/>
          </a:prstGeom>
          <a:noFill/>
          <a:ln>
            <a:noFill/>
          </a:ln>
        </p:spPr>
        <p:txBody>
          <a:bodyPr lIns="0" tIns="35268" rIns="0" bIns="0" anchor="ctr"/>
          <a:lstStyle/>
          <a:p>
            <a:pPr algn="ctr">
              <a:lnSpc>
                <a:spcPct val="93000"/>
              </a:lnSpc>
            </a:pPr>
            <a:r>
              <a:rPr lang="en-US" sz="4000" b="1" u="sng" dirty="0" smtClean="0">
                <a:solidFill>
                  <a:srgbClr val="000000"/>
                </a:solidFill>
                <a:latin typeface="Arial"/>
              </a:rPr>
              <a:t>Term 5</a:t>
            </a:r>
            <a:endParaRPr b="1" u="sng" dirty="0"/>
          </a:p>
        </p:txBody>
      </p:sp>
      <p:sp>
        <p:nvSpPr>
          <p:cNvPr id="59" name="TextShape 2"/>
          <p:cNvSpPr txBox="1"/>
          <p:nvPr/>
        </p:nvSpPr>
        <p:spPr>
          <a:xfrm>
            <a:off x="456192" y="1604188"/>
            <a:ext cx="8228110" cy="4526475"/>
          </a:xfrm>
          <a:prstGeom prst="rect">
            <a:avLst/>
          </a:prstGeom>
          <a:noFill/>
          <a:ln>
            <a:noFill/>
          </a:ln>
        </p:spPr>
        <p:txBody>
          <a:bodyPr lIns="0" tIns="25471" rIns="0" bIns="0"/>
          <a:lstStyle/>
          <a:p>
            <a:pPr algn="just">
              <a:lnSpc>
                <a:spcPct val="93000"/>
              </a:lnSpc>
            </a:pPr>
            <a:r>
              <a:rPr lang="en-US" sz="3600" dirty="0">
                <a:solidFill>
                  <a:srgbClr val="000000"/>
                </a:solidFill>
                <a:latin typeface="Franklin Gothic Book"/>
                <a:ea typeface="Franklin Gothic Book"/>
              </a:rPr>
              <a:t>The belief that a country should not get involved in issues beyond its own borders</a:t>
            </a:r>
            <a:endParaRPr sz="2200" dirty="0"/>
          </a:p>
          <a:p>
            <a:pPr algn="just">
              <a:lnSpc>
                <a:spcPct val="93000"/>
              </a:lnSpc>
            </a:pPr>
            <a:endParaRPr sz="2200" dirty="0"/>
          </a:p>
          <a:p>
            <a:pPr>
              <a:lnSpc>
                <a:spcPct val="93000"/>
              </a:lnSpc>
            </a:pPr>
            <a:r>
              <a:rPr lang="en-US" sz="3300" dirty="0">
                <a:solidFill>
                  <a:srgbClr val="000000"/>
                </a:solidFill>
                <a:latin typeface="Franklin Gothic Book"/>
                <a:ea typeface="Franklin Gothic Book"/>
              </a:rPr>
              <a:t>Example:  Country X chooses to reduce its military and economic involvement with other countries.</a:t>
            </a:r>
            <a:endParaRPr dirty="0"/>
          </a:p>
          <a:p>
            <a:pPr algn="just">
              <a:lnSpc>
                <a:spcPct val="93000"/>
              </a:lnSpc>
            </a:pPr>
            <a:endParaRPr dirty="0"/>
          </a:p>
        </p:txBody>
      </p:sp>
    </p:spTree>
    <p:extLst>
      <p:ext uri="{BB962C8B-B14F-4D97-AF65-F5344CB8AC3E}">
        <p14:creationId xmlns:p14="http://schemas.microsoft.com/office/powerpoint/2010/main" val="3950917125"/>
      </p:ext>
    </p:extLst>
  </p:cSld>
  <p:clrMapOvr>
    <a:masterClrMapping/>
  </p:clrMapOvr>
  <p:timing>
    <p:tnLst>
      <p:par>
        <p:cTn xmlns:p14="http://schemas.microsoft.com/office/powerpoint/2010/mai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9">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smtClean="0"/>
              <a:t>Term 4</a:t>
            </a:r>
            <a:endParaRPr lang="en-US" b="1" u="sng" dirty="0"/>
          </a:p>
        </p:txBody>
      </p:sp>
      <p:sp>
        <p:nvSpPr>
          <p:cNvPr id="3" name="Content Placeholder 2"/>
          <p:cNvSpPr>
            <a:spLocks noGrp="1"/>
          </p:cNvSpPr>
          <p:nvPr>
            <p:ph idx="1"/>
          </p:nvPr>
        </p:nvSpPr>
        <p:spPr/>
        <p:txBody>
          <a:bodyPr/>
          <a:lstStyle/>
          <a:p>
            <a:pPr marL="0" indent="0">
              <a:buNone/>
            </a:pPr>
            <a:r>
              <a:rPr lang="en-US" sz="4000" dirty="0" smtClean="0"/>
              <a:t>The use of military or political control to take another country’s natural resources.</a:t>
            </a:r>
          </a:p>
          <a:p>
            <a:pPr marL="0" indent="0">
              <a:buNone/>
            </a:pPr>
            <a:endParaRPr lang="en-US" sz="4000" dirty="0"/>
          </a:p>
          <a:p>
            <a:pPr marL="0" indent="0">
              <a:buNone/>
            </a:pPr>
            <a:r>
              <a:rPr lang="en-US" dirty="0" smtClean="0"/>
              <a:t>Example:  Country X invades Country Y in order to gain access to Country Y’s oil.</a:t>
            </a:r>
            <a:endParaRPr lang="en-US" dirty="0"/>
          </a:p>
        </p:txBody>
      </p:sp>
    </p:spTree>
    <p:extLst>
      <p:ext uri="{BB962C8B-B14F-4D97-AF65-F5344CB8AC3E}">
        <p14:creationId xmlns:p14="http://schemas.microsoft.com/office/powerpoint/2010/main" val="2526049695"/>
      </p:ext>
    </p:extLst>
  </p:cSld>
  <p:clrMapOvr>
    <a:masterClrMapping/>
  </p:clrMapOvr>
  <p:timing>
    <p:tnLst>
      <p:par>
        <p:cTn xmlns:p14="http://schemas.microsoft.com/office/powerpoint/2010/mai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719</TotalTime>
  <Words>555</Words>
  <Application>Microsoft Macintosh PowerPoint</Application>
  <PresentationFormat>On-screen Show (4:3)</PresentationFormat>
  <Paragraphs>66</Paragraphs>
  <Slides>14</Slides>
  <Notes>12</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Term 4</vt:lpstr>
      <vt:lpstr>PowerPoint Presentation</vt:lpstr>
      <vt:lpstr>PowerPoint Presentation</vt:lpstr>
      <vt:lpstr>PowerPoint Presentation</vt:lpstr>
      <vt:lpstr>PowerPoint Presentation</vt:lpstr>
      <vt:lpstr>Answer Key</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Dom Lambek</dc:creator>
  <cp:lastModifiedBy>Dom Lambek</cp:lastModifiedBy>
  <cp:revision>4</cp:revision>
  <dcterms:created xsi:type="dcterms:W3CDTF">2016-03-08T02:38:54Z</dcterms:created>
  <dcterms:modified xsi:type="dcterms:W3CDTF">2016-03-08T14:38:03Z</dcterms:modified>
</cp:coreProperties>
</file>

<file path=docProps/thumbnail.jpeg>
</file>