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13"/>
  </p:notesMasterIdLst>
  <p:sldIdLst>
    <p:sldId id="256" r:id="rId2"/>
    <p:sldId id="270" r:id="rId3"/>
    <p:sldId id="271" r:id="rId4"/>
    <p:sldId id="257" r:id="rId5"/>
    <p:sldId id="267" r:id="rId6"/>
    <p:sldId id="268" r:id="rId7"/>
    <p:sldId id="260" r:id="rId8"/>
    <p:sldId id="261" r:id="rId9"/>
    <p:sldId id="269" r:id="rId10"/>
    <p:sldId id="264" r:id="rId11"/>
    <p:sldId id="265" r:id="rId12"/>
  </p:sldIdLst>
  <p:sldSz cx="10080625" cy="7559675"/>
  <p:notesSz cx="7772400" cy="10058400"/>
  <p:defaultTextStyle>
    <a:defPPr>
      <a:defRPr lang="en-GB"/>
    </a:defPPr>
    <a:lvl1pPr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tx1"/>
        </a:solidFill>
        <a:latin typeface="Arial" charset="0"/>
        <a:ea typeface="ＭＳ Ｐゴシック" charset="0"/>
        <a:cs typeface="Arial Unicode MS" charset="0"/>
      </a:defRPr>
    </a:lvl1pPr>
    <a:lvl2pPr marL="742950" indent="-28575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tx1"/>
        </a:solidFill>
        <a:latin typeface="Arial" charset="0"/>
        <a:ea typeface="ＭＳ Ｐゴシック" charset="0"/>
        <a:cs typeface="Arial Unicode MS" charset="0"/>
      </a:defRPr>
    </a:lvl2pPr>
    <a:lvl3pPr marL="11430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tx1"/>
        </a:solidFill>
        <a:latin typeface="Arial" charset="0"/>
        <a:ea typeface="ＭＳ Ｐゴシック" charset="0"/>
        <a:cs typeface="Arial Unicode MS" charset="0"/>
      </a:defRPr>
    </a:lvl3pPr>
    <a:lvl4pPr marL="16002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tx1"/>
        </a:solidFill>
        <a:latin typeface="Arial" charset="0"/>
        <a:ea typeface="ＭＳ Ｐゴシック" charset="0"/>
        <a:cs typeface="Arial Unicode MS" charset="0"/>
      </a:defRPr>
    </a:lvl4pPr>
    <a:lvl5pPr marL="2057400" indent="-228600" algn="l" defTabSz="457200" rtl="0" fontAlgn="base" hangingPunct="0">
      <a:lnSpc>
        <a:spcPct val="93000"/>
      </a:lnSpc>
      <a:spcBef>
        <a:spcPct val="0"/>
      </a:spcBef>
      <a:spcAft>
        <a:spcPct val="0"/>
      </a:spcAft>
      <a:buClr>
        <a:srgbClr val="000000"/>
      </a:buClr>
      <a:buSzPct val="100000"/>
      <a:buFont typeface="Times New Roman" charset="0"/>
      <a:defRPr kern="1200">
        <a:solidFill>
          <a:schemeClr val="tx1"/>
        </a:solidFill>
        <a:latin typeface="Arial" charset="0"/>
        <a:ea typeface="ＭＳ Ｐゴシック" charset="0"/>
        <a:cs typeface="Arial Unicode MS" charset="0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 Unicode MS" charset="0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 Unicode MS" charset="0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 Unicode MS" charset="0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 Unicode MS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60" autoAdjust="0"/>
    <p:restoredTop sz="94601" autoAdjust="0"/>
  </p:normalViewPr>
  <p:slideViewPr>
    <p:cSldViewPr>
      <p:cViewPr varScale="1">
        <p:scale>
          <a:sx n="82" d="100"/>
          <a:sy n="82" d="100"/>
        </p:scale>
        <p:origin x="-1312" y="-104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0" y="3828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notesMaster" Target="notesMasters/notesMaster1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1600" y="763588"/>
            <a:ext cx="5027613" cy="3770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2050" name="Rectangle 2"/>
          <p:cNvSpPr>
            <a:spLocks noGrp="1" noChangeArrowheads="1"/>
          </p:cNvSpPr>
          <p:nvPr>
            <p:ph type="body"/>
          </p:nvPr>
        </p:nvSpPr>
        <p:spPr bwMode="auto">
          <a:xfrm>
            <a:off x="777875" y="4776788"/>
            <a:ext cx="6216650" cy="4524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hdr"/>
          </p:nvPr>
        </p:nvSpPr>
        <p:spPr bwMode="auto">
          <a:xfrm>
            <a:off x="0" y="0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2052" name="Rectangle 4"/>
          <p:cNvSpPr>
            <a:spLocks noGrp="1" noChangeArrowheads="1"/>
          </p:cNvSpPr>
          <p:nvPr>
            <p:ph type="dt"/>
          </p:nvPr>
        </p:nvSpPr>
        <p:spPr bwMode="auto">
          <a:xfrm>
            <a:off x="4398963" y="0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ftr"/>
          </p:nvPr>
        </p:nvSpPr>
        <p:spPr bwMode="auto">
          <a:xfrm>
            <a:off x="0" y="9555163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sldNum"/>
          </p:nvPr>
        </p:nvSpPr>
        <p:spPr bwMode="auto">
          <a:xfrm>
            <a:off x="4398963" y="9555163"/>
            <a:ext cx="3371850" cy="501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fld id="{DC617A3E-9809-A94D-AB08-B12ACB46C45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51452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charset="0"/>
      <a:defRPr sz="1200" kern="1200">
        <a:solidFill>
          <a:srgbClr val="000000"/>
        </a:solidFill>
        <a:latin typeface="Times New Roman" charset="0"/>
        <a:ea typeface="ＭＳ Ｐゴシック" charset="0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BD5D6B27-650F-8D46-A555-B68349899F9C}" type="slidenum">
              <a:rPr lang="en-US"/>
              <a:pPr/>
              <a:t>1</a:t>
            </a:fld>
            <a:endParaRPr lang="en-US"/>
          </a:p>
        </p:txBody>
      </p:sp>
      <p:sp>
        <p:nvSpPr>
          <p:cNvPr id="14337" name="Text Box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1600" y="763588"/>
            <a:ext cx="5029200" cy="37719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sp>
      <p:sp>
        <p:nvSpPr>
          <p:cNvPr id="14338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77875" y="4776788"/>
            <a:ext cx="6218238" cy="452596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BD1ED03A-6211-6640-947E-5BBA45CAD7FB}" type="slidenum">
              <a:rPr lang="en-US"/>
              <a:pPr/>
              <a:t>4</a:t>
            </a:fld>
            <a:endParaRPr lang="en-US"/>
          </a:p>
        </p:txBody>
      </p:sp>
      <p:sp>
        <p:nvSpPr>
          <p:cNvPr id="15361" name="Text Box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1600" y="763588"/>
            <a:ext cx="5029200" cy="37719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sp>
      <p:sp>
        <p:nvSpPr>
          <p:cNvPr id="15362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77875" y="4776788"/>
            <a:ext cx="6218238" cy="452596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76479D6B-A76D-AE4C-9BD8-73BF7E98FAC5}" type="slidenum">
              <a:rPr lang="en-US"/>
              <a:pPr/>
              <a:t>7</a:t>
            </a:fld>
            <a:endParaRPr lang="en-US"/>
          </a:p>
        </p:txBody>
      </p:sp>
      <p:sp>
        <p:nvSpPr>
          <p:cNvPr id="18433" name="Text Box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1600" y="763588"/>
            <a:ext cx="5029200" cy="37719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sp>
      <p:sp>
        <p:nvSpPr>
          <p:cNvPr id="18434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77875" y="4776788"/>
            <a:ext cx="6218238" cy="452596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20E38787-E0CD-4E46-B4D0-FC76C00DBDEC}" type="slidenum">
              <a:rPr lang="en-US"/>
              <a:pPr/>
              <a:t>8</a:t>
            </a:fld>
            <a:endParaRPr lang="en-US"/>
          </a:p>
        </p:txBody>
      </p:sp>
      <p:sp>
        <p:nvSpPr>
          <p:cNvPr id="19457" name="Text Box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1600" y="763588"/>
            <a:ext cx="5029200" cy="37719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sp>
      <p:sp>
        <p:nvSpPr>
          <p:cNvPr id="19458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77875" y="4776788"/>
            <a:ext cx="6218238" cy="452596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10736162-AF5D-1840-AE00-856611A9F9FF}" type="slidenum">
              <a:rPr lang="en-US"/>
              <a:pPr/>
              <a:t>10</a:t>
            </a:fld>
            <a:endParaRPr lang="en-US"/>
          </a:p>
        </p:txBody>
      </p:sp>
      <p:sp>
        <p:nvSpPr>
          <p:cNvPr id="22529" name="Text Box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1600" y="763588"/>
            <a:ext cx="5029200" cy="37719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sp>
      <p:sp>
        <p:nvSpPr>
          <p:cNvPr id="22530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77875" y="4776788"/>
            <a:ext cx="6218238" cy="452596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1F3AAAC5-F201-1A4B-AAEE-700B618B19E7}" type="slidenum">
              <a:rPr lang="en-US"/>
              <a:pPr/>
              <a:t>11</a:t>
            </a:fld>
            <a:endParaRPr lang="en-US"/>
          </a:p>
        </p:txBody>
      </p:sp>
      <p:sp>
        <p:nvSpPr>
          <p:cNvPr id="23553" name="Text Box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371600" y="763588"/>
            <a:ext cx="5029200" cy="37719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</p:sp>
      <p:sp>
        <p:nvSpPr>
          <p:cNvPr id="23554" name="Text Box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777875" y="4776788"/>
            <a:ext cx="6218238" cy="4525962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5650" y="2347913"/>
            <a:ext cx="8569325" cy="162083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12888" y="4283075"/>
            <a:ext cx="7056437" cy="1931988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404FEB07-05DF-0146-BF5C-D937FA2BAAE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79698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348DCC4E-129D-A04A-B282-8ADAA5D17FB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7824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305675" y="301625"/>
            <a:ext cx="2266950" cy="64547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3238" y="301625"/>
            <a:ext cx="6650037" cy="64547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03B31F98-5FAF-EC4B-9A24-232FAA14BCC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538475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3238" y="301625"/>
            <a:ext cx="9069387" cy="1260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>
          <a:xfrm>
            <a:off x="503238" y="6886575"/>
            <a:ext cx="2346325" cy="51911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>
          <a:xfrm>
            <a:off x="3448050" y="6886575"/>
            <a:ext cx="3194050" cy="519113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>
          <a:xfrm>
            <a:off x="7227888" y="6886575"/>
            <a:ext cx="2346325" cy="519113"/>
          </a:xfrm>
        </p:spPr>
        <p:txBody>
          <a:bodyPr/>
          <a:lstStyle>
            <a:lvl1pPr>
              <a:defRPr/>
            </a:lvl1pPr>
          </a:lstStyle>
          <a:p>
            <a:fld id="{60D8ACB9-BE12-1B4E-B345-9FA7531B9CC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29856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0215ECE2-1E6E-0346-A553-49E6866DAF7A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50429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6925" y="4857750"/>
            <a:ext cx="8567738" cy="15017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96925" y="3203575"/>
            <a:ext cx="8567738" cy="1654175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B4724C7B-15E4-AE47-A72D-FAC6BD3696E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6975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03238" y="1768475"/>
            <a:ext cx="4457700" cy="4987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13338" y="1768475"/>
            <a:ext cx="4459287" cy="4987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CB32C6A1-8A04-BB47-895F-C7C6D708035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1792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4825" y="303213"/>
            <a:ext cx="9072563" cy="125888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04825" y="1692275"/>
            <a:ext cx="4452938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4825" y="2397125"/>
            <a:ext cx="4452938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21275" y="1692275"/>
            <a:ext cx="4456113" cy="7048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21275" y="2397125"/>
            <a:ext cx="4456113" cy="43561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B8B14EF4-987B-4D43-A9FE-F4BBDD0BBCA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21359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58AB0D24-7AD2-334E-A184-5CF26656D22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1760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83DAC7B5-F249-5840-9675-A923A8608E7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18067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4825" y="301625"/>
            <a:ext cx="3316288" cy="12795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41763" y="301625"/>
            <a:ext cx="5635625" cy="6451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4825" y="1581150"/>
            <a:ext cx="3316288" cy="51720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6312AAAE-D722-A247-B029-20F1C4B5773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75549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76438" y="5291138"/>
            <a:ext cx="6048375" cy="6254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976438" y="674688"/>
            <a:ext cx="6048375" cy="453707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76438" y="5916613"/>
            <a:ext cx="6048375" cy="88741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89E3EFC4-8AEA-C147-B7E5-2C9BB6B7852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99349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503238" y="301625"/>
            <a:ext cx="9069387" cy="1260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503238" y="1768475"/>
            <a:ext cx="9069387" cy="4987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28224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/>
              <a:t>Click to edit the outline text format</a:t>
            </a:r>
          </a:p>
          <a:p>
            <a:pPr lvl="1"/>
            <a:r>
              <a:rPr lang="en-GB"/>
              <a:t>Second Outline Level</a:t>
            </a:r>
          </a:p>
          <a:p>
            <a:pPr lvl="2"/>
            <a:r>
              <a:rPr lang="en-GB"/>
              <a:t>Third Outline Level</a:t>
            </a:r>
          </a:p>
          <a:p>
            <a:pPr lvl="3"/>
            <a:r>
              <a:rPr lang="en-GB"/>
              <a:t>Fourth Outline Level</a:t>
            </a:r>
          </a:p>
          <a:p>
            <a:pPr lvl="4"/>
            <a:r>
              <a:rPr lang="en-GB"/>
              <a:t>Fifth Outline Level</a:t>
            </a:r>
          </a:p>
          <a:p>
            <a:pPr lvl="4"/>
            <a:r>
              <a:rPr lang="en-GB"/>
              <a:t>Sixth Outline Level</a:t>
            </a:r>
          </a:p>
          <a:p>
            <a:pPr lvl="4"/>
            <a:r>
              <a:rPr lang="en-GB"/>
              <a:t>Seventh Outline Level</a:t>
            </a:r>
          </a:p>
          <a:p>
            <a:pPr lvl="4"/>
            <a:r>
              <a:rPr lang="en-GB"/>
              <a:t>Eighth Outline Level</a:t>
            </a:r>
          </a:p>
          <a:p>
            <a:pPr lvl="4"/>
            <a:r>
              <a:rPr lang="en-GB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503238" y="6886575"/>
            <a:ext cx="234632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723900" algn="l"/>
                <a:tab pos="1447800" algn="l"/>
                <a:tab pos="2171700" algn="l"/>
              </a:tabLst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3448050" y="6886575"/>
            <a:ext cx="3194050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723900" algn="l"/>
                <a:tab pos="1447800" algn="l"/>
                <a:tab pos="2171700" algn="l"/>
                <a:tab pos="2895600" algn="l"/>
              </a:tabLst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7227888" y="6886575"/>
            <a:ext cx="2346325" cy="5191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723900" algn="l"/>
                <a:tab pos="1447800" algn="l"/>
                <a:tab pos="2171700" algn="l"/>
              </a:tabLst>
              <a:defRPr sz="1400">
                <a:solidFill>
                  <a:srgbClr val="000000"/>
                </a:solidFill>
                <a:latin typeface="Times New Roman" charset="0"/>
              </a:defRPr>
            </a:lvl1pPr>
          </a:lstStyle>
          <a:p>
            <a:fld id="{45D4552A-B4C1-BC44-B8C4-A1C8BCA6C61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Arial Unicode MS" charset="0"/>
        </a:defRPr>
      </a:lvl2pPr>
      <a:lvl3pPr marL="1143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Arial Unicode MS" charset="0"/>
        </a:defRPr>
      </a:lvl3pPr>
      <a:lvl4pPr marL="1600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Arial Unicode MS" charset="0"/>
        </a:defRPr>
      </a:lvl4pPr>
      <a:lvl5pPr marL="20574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Arial Unicode MS" charset="0"/>
        </a:defRPr>
      </a:lvl5pPr>
      <a:lvl6pPr marL="25146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Arial Unicode MS" charset="0"/>
        </a:defRPr>
      </a:lvl6pPr>
      <a:lvl7pPr marL="29718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Arial Unicode MS" charset="0"/>
        </a:defRPr>
      </a:lvl7pPr>
      <a:lvl8pPr marL="34290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Arial Unicode MS" charset="0"/>
        </a:defRPr>
      </a:lvl8pPr>
      <a:lvl9pPr marL="3886200" indent="-228600" algn="ctr" defTabSz="457200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charset="0"/>
        <a:defRPr sz="4400">
          <a:solidFill>
            <a:srgbClr val="000000"/>
          </a:solidFill>
          <a:latin typeface="Arial" charset="0"/>
          <a:ea typeface="ＭＳ Ｐゴシック" charset="0"/>
          <a:cs typeface="Arial Unicode MS" charset="0"/>
        </a:defRPr>
      </a:lvl9pPr>
    </p:titleStyle>
    <p:bodyStyle>
      <a:lvl1pPr marL="342900" indent="-342900" algn="l" defTabSz="457200" rtl="0" fontAlgn="base" hangingPunct="0">
        <a:lnSpc>
          <a:spcPct val="93000"/>
        </a:lnSpc>
        <a:spcBef>
          <a:spcPct val="0"/>
        </a:spcBef>
        <a:spcAft>
          <a:spcPts val="1413"/>
        </a:spcAft>
        <a:buClr>
          <a:srgbClr val="000000"/>
        </a:buClr>
        <a:buSzPct val="100000"/>
        <a:buFont typeface="Times New Roman" charset="0"/>
        <a:defRPr sz="3200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57200" rtl="0" fontAlgn="base" hangingPunct="0">
        <a:lnSpc>
          <a:spcPct val="93000"/>
        </a:lnSpc>
        <a:spcBef>
          <a:spcPct val="0"/>
        </a:spcBef>
        <a:spcAft>
          <a:spcPts val="1138"/>
        </a:spcAft>
        <a:buClr>
          <a:srgbClr val="000000"/>
        </a:buClr>
        <a:buSzPct val="100000"/>
        <a:buFont typeface="Times New Roman" charset="0"/>
        <a:defRPr sz="2800">
          <a:solidFill>
            <a:srgbClr val="000000"/>
          </a:solidFill>
          <a:latin typeface="+mn-lt"/>
          <a:ea typeface="+mn-ea"/>
          <a:cs typeface="+mn-cs"/>
        </a:defRPr>
      </a:lvl2pPr>
      <a:lvl3pPr marL="1143000" indent="-228600" algn="l" defTabSz="457200" rtl="0" fontAlgn="base" hangingPunct="0">
        <a:lnSpc>
          <a:spcPct val="93000"/>
        </a:lnSpc>
        <a:spcBef>
          <a:spcPct val="0"/>
        </a:spcBef>
        <a:spcAft>
          <a:spcPts val="850"/>
        </a:spcAft>
        <a:buClr>
          <a:srgbClr val="000000"/>
        </a:buClr>
        <a:buSzPct val="100000"/>
        <a:buFont typeface="Times New Roman" charset="0"/>
        <a:defRPr sz="2400">
          <a:solidFill>
            <a:srgbClr val="000000"/>
          </a:solidFill>
          <a:latin typeface="+mn-lt"/>
          <a:ea typeface="+mn-ea"/>
          <a:cs typeface="+mn-cs"/>
        </a:defRPr>
      </a:lvl3pPr>
      <a:lvl4pPr marL="1600200" indent="-228600" algn="l" defTabSz="457200" rtl="0" fontAlgn="base" hangingPunct="0">
        <a:lnSpc>
          <a:spcPct val="93000"/>
        </a:lnSpc>
        <a:spcBef>
          <a:spcPct val="0"/>
        </a:spcBef>
        <a:spcAft>
          <a:spcPts val="575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4pPr>
      <a:lvl5pPr marL="20574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5pPr>
      <a:lvl6pPr marL="25146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6pPr>
      <a:lvl7pPr marL="29718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7pPr>
      <a:lvl8pPr marL="34290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8pPr>
      <a:lvl9pPr marL="3886200" indent="-228600" algn="l" defTabSz="457200" rtl="0" fontAlgn="base" hangingPunct="0">
        <a:lnSpc>
          <a:spcPct val="93000"/>
        </a:lnSpc>
        <a:spcBef>
          <a:spcPct val="0"/>
        </a:spcBef>
        <a:spcAft>
          <a:spcPts val="288"/>
        </a:spcAft>
        <a:buClr>
          <a:srgbClr val="000000"/>
        </a:buClr>
        <a:buSzPct val="100000"/>
        <a:buFont typeface="Times New Roman" charset="0"/>
        <a:defRPr sz="2000">
          <a:solidFill>
            <a:srgbClr val="000000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301625"/>
            <a:ext cx="9070975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 dirty="0"/>
              <a:t>Immigration Unit</a:t>
            </a: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503238" y="1768475"/>
            <a:ext cx="9070975" cy="4989513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0" tIns="47628" rIns="0" bIns="0" anchor="ctr"/>
          <a:lstStyle/>
          <a:p>
            <a:pPr marL="0" indent="0" algn="ctr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 sz="5400" b="1">
                <a:latin typeface="Franklin Gothic Book" charset="0"/>
                <a:cs typeface="Franklin Gothic Book" charset="0"/>
              </a:rPr>
              <a:t>Unit Question:  Should the U.S. welcome all those who wish to come?</a:t>
            </a:r>
          </a:p>
        </p:txBody>
      </p:sp>
    </p:spTree>
  </p:cSld>
  <p:clrMapOvr>
    <a:masterClrMapping/>
  </p:clrMapOvr>
  <p:transition xmlns:p14="http://schemas.microsoft.com/office/powerpoint/2010/main" spd="med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xfrm>
            <a:off x="503238" y="-15875"/>
            <a:ext cx="9070975" cy="2759075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 b="1" u="sng" dirty="0">
                <a:latin typeface="Franklin Gothic Book" charset="0"/>
                <a:cs typeface="Franklin Gothic Book" charset="0"/>
              </a:rPr>
              <a:t>Immigration Reform</a:t>
            </a:r>
            <a:r>
              <a:rPr lang="en-US" dirty="0"/>
              <a:t>:</a:t>
            </a:r>
            <a:br>
              <a:rPr lang="en-US" dirty="0"/>
            </a:br>
            <a:r>
              <a:rPr lang="en-US" dirty="0" smtClean="0">
                <a:latin typeface="Franklin Gothic Book" charset="0"/>
                <a:cs typeface="Franklin Gothic Book" charset="0"/>
              </a:rPr>
              <a:t>What </a:t>
            </a:r>
            <a:r>
              <a:rPr lang="en-US" dirty="0">
                <a:latin typeface="Franklin Gothic Book" charset="0"/>
                <a:cs typeface="Franklin Gothic Book" charset="0"/>
              </a:rPr>
              <a:t>ideas come to mind when you hear the </a:t>
            </a:r>
            <a:r>
              <a:rPr lang="en-US" dirty="0"/>
              <a:t>above term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503238" y="1768475"/>
            <a:ext cx="9070975" cy="4989513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chemeClr val="bg2">
                      <a:alpha val="74998"/>
                    </a:schemeClr>
                  </a:outerShdw>
                </a:effectLst>
              </a14:hiddenEffects>
            </a:ext>
          </a:extLst>
        </p:spPr>
        <p:txBody>
          <a:bodyPr lIns="0" tIns="28224" rIns="0" bIns="0" anchor="ctr"/>
          <a:lstStyle/>
          <a:p>
            <a:pPr marL="0" indent="0" algn="ctr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endParaRPr lang="en-US" b="1" dirty="0">
              <a:latin typeface="Franklin Gothic Book" charset="0"/>
              <a:cs typeface="Franklin Gothic Book" charset="0"/>
            </a:endParaRPr>
          </a:p>
          <a:p>
            <a:pPr marL="0" indent="0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 dirty="0">
                <a:latin typeface="Franklin Gothic Book" charset="0"/>
                <a:cs typeface="Franklin Gothic Book" charset="0"/>
              </a:rPr>
              <a:t>	</a:t>
            </a:r>
            <a:r>
              <a:rPr lang="en-US" dirty="0" smtClean="0">
                <a:latin typeface="Franklin Gothic Book" charset="0"/>
                <a:cs typeface="Franklin Gothic Book" charset="0"/>
              </a:rPr>
              <a:t>- More border security?</a:t>
            </a:r>
          </a:p>
          <a:p>
            <a:pPr marL="0" indent="0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 dirty="0" smtClean="0">
                <a:latin typeface="Franklin Gothic Book" charset="0"/>
                <a:cs typeface="Franklin Gothic Book" charset="0"/>
              </a:rPr>
              <a:t>	- Make naturalization process easier?</a:t>
            </a:r>
          </a:p>
          <a:p>
            <a:pPr marL="0" indent="0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 dirty="0" smtClean="0">
                <a:latin typeface="Franklin Gothic Book" charset="0"/>
                <a:cs typeface="Franklin Gothic Book" charset="0"/>
              </a:rPr>
              <a:t>	- Punish employers who hire illegal workers?</a:t>
            </a:r>
          </a:p>
          <a:p>
            <a:pPr marL="0" indent="0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 dirty="0" smtClean="0">
                <a:latin typeface="Franklin Gothic Book" charset="0"/>
                <a:cs typeface="Franklin Gothic Book" charset="0"/>
              </a:rPr>
              <a:t>	- Mass deportation?</a:t>
            </a:r>
          </a:p>
          <a:p>
            <a:pPr marL="0" indent="0">
              <a:spcAft>
                <a:spcPct val="0"/>
              </a:spcAft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 dirty="0" smtClean="0">
                <a:latin typeface="Franklin Gothic Book" charset="0"/>
                <a:cs typeface="Franklin Gothic Book" charset="0"/>
              </a:rPr>
              <a:t>	- Forgive those who are already in the U.S.?</a:t>
            </a:r>
            <a:endParaRPr lang="en-US" dirty="0">
              <a:latin typeface="Franklin Gothic Book" charset="0"/>
              <a:cs typeface="Franklin Gothic Book" charset="0"/>
            </a:endParaRPr>
          </a:p>
        </p:txBody>
      </p:sp>
    </p:spTree>
  </p:cSld>
  <p:clrMapOvr>
    <a:masterClrMapping/>
  </p:clrMapOvr>
  <p:transition xmlns:p14="http://schemas.microsoft.com/office/powerpoint/2010/main" spd="med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0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503238" y="301625"/>
            <a:ext cx="9070975" cy="6456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0" tIns="38808" rIns="0" bIns="0" anchor="ctr"/>
          <a:lstStyle>
            <a:lvl1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1pPr>
            <a:lvl2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2pPr>
            <a:lvl3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3pPr>
            <a:lvl4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4pPr>
            <a:lvl5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5pPr>
            <a:lvl6pPr marL="25146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6pPr>
            <a:lvl7pPr marL="29718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7pPr>
            <a:lvl8pPr marL="34290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8pPr>
            <a:lvl9pPr marL="38862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9pPr>
          </a:lstStyle>
          <a:p>
            <a:r>
              <a:rPr lang="en-US" sz="4400" b="1" u="sng" dirty="0">
                <a:latin typeface="Franklin Gothic Book" charset="0"/>
                <a:cs typeface="Franklin Gothic Book" charset="0"/>
              </a:rPr>
              <a:t>Amnesty</a:t>
            </a:r>
            <a:r>
              <a:rPr lang="en-US" sz="4400" dirty="0">
                <a:latin typeface="Franklin Gothic Book" charset="0"/>
                <a:cs typeface="Franklin Gothic Book" charset="0"/>
              </a:rPr>
              <a:t>: Forgiveness for breaking a law – it would allow illegal immigrants to apply for citizenship and enter the naturalization process</a:t>
            </a:r>
          </a:p>
        </p:txBody>
      </p:sp>
    </p:spTree>
  </p:cSld>
  <p:clrMapOvr>
    <a:masterClrMapping/>
  </p:clrMapOvr>
  <p:transition xmlns:p14="http://schemas.microsoft.com/office/powerpoint/2010/main" spd="med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8312" y="2560637"/>
            <a:ext cx="9069387" cy="1260475"/>
          </a:xfrm>
        </p:spPr>
        <p:txBody>
          <a:bodyPr/>
          <a:lstStyle/>
          <a:p>
            <a:r>
              <a:rPr lang="en-US" dirty="0" smtClean="0"/>
              <a:t>What do you know about </a:t>
            </a:r>
            <a:r>
              <a:rPr lang="en-US" b="1" dirty="0" smtClean="0"/>
              <a:t>CURRENT ISSUES</a:t>
            </a:r>
            <a:r>
              <a:rPr lang="en-US" dirty="0" smtClean="0"/>
              <a:t> related to this topic?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9113857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4512" y="2560637"/>
            <a:ext cx="9069387" cy="1260475"/>
          </a:xfrm>
        </p:spPr>
        <p:txBody>
          <a:bodyPr/>
          <a:lstStyle/>
          <a:p>
            <a:r>
              <a:rPr lang="en-US" dirty="0" smtClean="0"/>
              <a:t>How might this topic relate to the </a:t>
            </a:r>
            <a:r>
              <a:rPr lang="en-US" b="1" dirty="0" smtClean="0"/>
              <a:t>HISTORY </a:t>
            </a:r>
            <a:r>
              <a:rPr lang="en-US" dirty="0" smtClean="0"/>
              <a:t>of this country?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129605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239712" y="301625"/>
            <a:ext cx="9525000" cy="1262063"/>
          </a:xfrm>
          <a:ln/>
        </p:spPr>
        <p:txBody>
          <a:bodyPr tIns="38808"/>
          <a:lstStyle/>
          <a:p>
            <a: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 sz="4000" dirty="0" smtClean="0"/>
              <a:t>What issues does this unit question raise?</a:t>
            </a:r>
            <a:endParaRPr lang="en-US" sz="4000" dirty="0"/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503238" y="1768475"/>
            <a:ext cx="9070975" cy="4989513"/>
          </a:xfrm>
          <a:ln/>
        </p:spPr>
        <p:txBody>
          <a:bodyPr/>
          <a:lstStyle/>
          <a:p>
            <a:pPr marL="431800" indent="-323850">
              <a:buSzPct val="45000"/>
              <a:buFont typeface="Wingdings" charset="0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/>
              <a:t>Why have immigrants come to the U.S. In the past and today?</a:t>
            </a:r>
          </a:p>
          <a:p>
            <a:pPr marL="431800" indent="-323850">
              <a:buSzPct val="45000"/>
              <a:buFont typeface="Wingdings" charset="0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/>
              <a:t>What effects have immigrants had on this country throughout its history?</a:t>
            </a:r>
          </a:p>
          <a:p>
            <a:pPr marL="431800" indent="-323850">
              <a:buSzPct val="45000"/>
              <a:buFont typeface="Wingdings" charset="0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/>
              <a:t>How have immigrants been received by those here before them?</a:t>
            </a:r>
          </a:p>
          <a:p>
            <a:pPr marL="431800" indent="-323850">
              <a:buSzPct val="45000"/>
              <a:buFont typeface="Wingdings" charset="0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/>
              <a:t>For what reason have some people opposed immigration at points in U.S. history?</a:t>
            </a:r>
          </a:p>
          <a:p>
            <a:pPr marL="431800" indent="-323850">
              <a:buSzPct val="45000"/>
              <a:buFont typeface="Wingdings" charset="0"/>
              <a:buChar char="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</a:pPr>
            <a:r>
              <a:rPr lang="en-US"/>
              <a:t>What challenges has immigration presented to the United States?</a:t>
            </a:r>
          </a:p>
        </p:txBody>
      </p:sp>
    </p:spTree>
  </p:cSld>
  <p:clrMapOvr>
    <a:masterClrMapping/>
  </p:clrMapOvr>
  <p:transition xmlns:p14="http://schemas.microsoft.com/office/powerpoint/2010/main" spd="med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4000" b="1" u="sng" dirty="0"/>
              <a:t>Immigrant:</a:t>
            </a:r>
            <a:r>
              <a:rPr lang="en-US" sz="4000" u="sng" dirty="0"/>
              <a:t> </a:t>
            </a:r>
            <a:r>
              <a:rPr lang="en-US" sz="4000" dirty="0"/>
              <a:t>  Someone who has moved from a different country to live in the U.S.</a:t>
            </a:r>
          </a:p>
          <a:p>
            <a:pPr marL="571500" lvl="0" indent="-571500">
              <a:buFont typeface="Arial"/>
              <a:buChar char="•"/>
            </a:pPr>
            <a:r>
              <a:rPr lang="en-US" sz="4000" dirty="0"/>
              <a:t>Can be a non-citizen (alien) or a citizen</a:t>
            </a:r>
          </a:p>
          <a:p>
            <a:pPr marL="571500" lvl="0" indent="-571500">
              <a:buFont typeface="Arial"/>
              <a:buChar char="•"/>
            </a:pPr>
            <a:r>
              <a:rPr lang="en-US" sz="4000" dirty="0"/>
              <a:t>Can be legally in the country or here illegally</a:t>
            </a:r>
          </a:p>
          <a:p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25683448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4400" b="1" u="sng" dirty="0"/>
              <a:t>Visa:</a:t>
            </a:r>
            <a:r>
              <a:rPr lang="en-US" sz="4400" dirty="0"/>
              <a:t>  Official permission to stay in the country for a limited time</a:t>
            </a:r>
          </a:p>
          <a:p>
            <a:r>
              <a:rPr lang="en-US" sz="4400" dirty="0"/>
              <a:t>	</a:t>
            </a:r>
            <a:r>
              <a:rPr lang="en-US" sz="3600" dirty="0"/>
              <a:t> - Different lengths depending on type of visa (example:  5 years for student visa)</a:t>
            </a:r>
          </a:p>
          <a:p>
            <a:r>
              <a:rPr lang="en-US" sz="4400" b="1" dirty="0"/>
              <a:t> </a:t>
            </a:r>
            <a:endParaRPr lang="en-US" sz="4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03049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Text Box 1"/>
          <p:cNvSpPr txBox="1">
            <a:spLocks noChangeArrowheads="1"/>
          </p:cNvSpPr>
          <p:nvPr/>
        </p:nvSpPr>
        <p:spPr bwMode="auto">
          <a:xfrm>
            <a:off x="503238" y="301625"/>
            <a:ext cx="9070975" cy="6456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0" tIns="35280" rIns="0" bIns="0" anchor="ctr"/>
          <a:lstStyle>
            <a:lvl1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1pPr>
            <a:lvl2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2pPr>
            <a:lvl3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3pPr>
            <a:lvl4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4pPr>
            <a:lvl5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5pPr>
            <a:lvl6pPr marL="25146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6pPr>
            <a:lvl7pPr marL="29718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7pPr>
            <a:lvl8pPr marL="34290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8pPr>
            <a:lvl9pPr marL="38862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9pPr>
          </a:lstStyle>
          <a:p>
            <a:r>
              <a:rPr lang="en-US" sz="4000" b="1" u="sng" dirty="0">
                <a:latin typeface="Franklin Gothic Book" charset="0"/>
                <a:cs typeface="Franklin Gothic Book" charset="0"/>
              </a:rPr>
              <a:t>Naturalization:</a:t>
            </a:r>
            <a:r>
              <a:rPr lang="en-US" sz="4000" dirty="0">
                <a:latin typeface="Franklin Gothic Book" charset="0"/>
                <a:cs typeface="Franklin Gothic Book" charset="0"/>
              </a:rPr>
              <a:t>  The process of becoming a U.S. Citizen</a:t>
            </a:r>
          </a:p>
          <a:p>
            <a:endParaRPr lang="en-US" sz="4000" dirty="0">
              <a:latin typeface="Franklin Gothic Book" charset="0"/>
              <a:cs typeface="Franklin Gothic Book" charset="0"/>
            </a:endParaRPr>
          </a:p>
          <a:p>
            <a:pPr>
              <a:buSzPct val="45000"/>
              <a:buFont typeface="Wingdings" charset="0"/>
              <a:buChar char=""/>
            </a:pPr>
            <a:r>
              <a:rPr lang="en-US" sz="4000" dirty="0">
                <a:latin typeface="Franklin Gothic Book" charset="0"/>
                <a:cs typeface="Franklin Gothic Book" charset="0"/>
              </a:rPr>
              <a:t>  Need to be legally in the country for 5 years before applying for citizenship</a:t>
            </a:r>
          </a:p>
          <a:p>
            <a:pPr>
              <a:buClrTx/>
              <a:buSzTx/>
              <a:buFontTx/>
              <a:buNone/>
            </a:pPr>
            <a:endParaRPr lang="en-US" sz="3200" dirty="0"/>
          </a:p>
        </p:txBody>
      </p:sp>
    </p:spTree>
  </p:cSld>
  <p:clrMapOvr>
    <a:masterClrMapping/>
  </p:clrMapOvr>
  <p:transition xmlns:p14="http://schemas.microsoft.com/office/powerpoint/2010/main" spd="med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Text Box 1"/>
          <p:cNvSpPr txBox="1">
            <a:spLocks noChangeArrowheads="1"/>
          </p:cNvSpPr>
          <p:nvPr/>
        </p:nvSpPr>
        <p:spPr bwMode="auto">
          <a:xfrm>
            <a:off x="503238" y="301625"/>
            <a:ext cx="9070975" cy="64563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blurRad="63500" dist="38099" dir="2700000" algn="ctr" rotWithShape="0">
                    <a:srgbClr val="000000">
                      <a:alpha val="74998"/>
                    </a:srgbClr>
                  </a:outerShdw>
                </a:effectLst>
              </a14:hiddenEffects>
            </a:ext>
          </a:extLst>
        </p:spPr>
        <p:txBody>
          <a:bodyPr lIns="0" tIns="38808" rIns="0" bIns="0" anchor="ctr"/>
          <a:lstStyle>
            <a:lvl1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1pPr>
            <a:lvl2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2pPr>
            <a:lvl3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3pPr>
            <a:lvl4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4pPr>
            <a:lvl5pPr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5pPr>
            <a:lvl6pPr marL="25146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6pPr>
            <a:lvl7pPr marL="29718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7pPr>
            <a:lvl8pPr marL="34290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8pPr>
            <a:lvl9pPr marL="3886200" indent="-228600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charset="0"/>
              <a:tabLst>
                <a:tab pos="723900" algn="l"/>
                <a:tab pos="1447800" algn="l"/>
                <a:tab pos="2171700" algn="l"/>
                <a:tab pos="2895600" algn="l"/>
                <a:tab pos="3619500" algn="l"/>
                <a:tab pos="4343400" algn="l"/>
                <a:tab pos="5067300" algn="l"/>
                <a:tab pos="5791200" algn="l"/>
                <a:tab pos="6515100" algn="l"/>
                <a:tab pos="7239000" algn="l"/>
                <a:tab pos="7962900" algn="l"/>
                <a:tab pos="8686800" algn="l"/>
              </a:tabLst>
              <a:defRPr>
                <a:solidFill>
                  <a:srgbClr val="000000"/>
                </a:solidFill>
                <a:latin typeface="Arial" charset="0"/>
                <a:ea typeface="ＭＳ Ｐゴシック" charset="0"/>
                <a:cs typeface="Arial Unicode MS" charset="0"/>
              </a:defRPr>
            </a:lvl9pPr>
          </a:lstStyle>
          <a:p>
            <a:r>
              <a:rPr lang="en-US" sz="4400" b="1" u="sng" dirty="0">
                <a:latin typeface="Franklin Gothic Book" charset="0"/>
                <a:cs typeface="Franklin Gothic Book" charset="0"/>
              </a:rPr>
              <a:t>Green Card:</a:t>
            </a:r>
            <a:r>
              <a:rPr lang="en-US" sz="4400" dirty="0">
                <a:latin typeface="Franklin Gothic Book" charset="0"/>
                <a:cs typeface="Franklin Gothic Book" charset="0"/>
              </a:rPr>
              <a:t>  Permission to live permanently in the country (difficult to get)</a:t>
            </a:r>
          </a:p>
          <a:p>
            <a:endParaRPr lang="en-US" sz="3200" dirty="0"/>
          </a:p>
        </p:txBody>
      </p:sp>
    </p:spTree>
  </p:cSld>
  <p:clrMapOvr>
    <a:masterClrMapping/>
  </p:clrMapOvr>
  <p:transition xmlns:p14="http://schemas.microsoft.com/office/powerpoint/2010/main" spd="med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4400" b="1" u="sng" dirty="0"/>
              <a:t>Illegal Immigrant:</a:t>
            </a:r>
            <a:r>
              <a:rPr lang="en-US" sz="4400" dirty="0"/>
              <a:t>  A person in the country without permission (or with an expired visa</a:t>
            </a:r>
            <a:r>
              <a:rPr lang="en-US" sz="4400" dirty="0" smtClean="0"/>
              <a:t>)</a:t>
            </a:r>
          </a:p>
          <a:p>
            <a:endParaRPr lang="en-US" sz="4400" dirty="0"/>
          </a:p>
          <a:p>
            <a:r>
              <a:rPr lang="en-US" sz="4400" b="1" u="sng" dirty="0"/>
              <a:t>Undocumented Immigrant:</a:t>
            </a:r>
            <a:r>
              <a:rPr lang="en-US" sz="4400" dirty="0"/>
              <a:t>  Same as above:  A person in the country without permission (or with an expired visa)</a:t>
            </a:r>
          </a:p>
          <a:p>
            <a:endParaRPr lang="en-US" sz="4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48867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Arial"/>
        <a:ea typeface="ＭＳ Ｐゴシック"/>
        <a:cs typeface="Arial Unicode MS"/>
      </a:majorFont>
      <a:minorFont>
        <a:latin typeface="Arial"/>
        <a:ea typeface="ＭＳ Ｐゴシック"/>
        <a:cs typeface="Arial Unicode M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charset="0"/>
          <a:buNone/>
          <a:tabLst/>
          <a:defRPr kumimoji="0" lang="en-GB" sz="1800" b="0" i="0" u="none" strike="noStrike" cap="none" normalizeH="0" baseline="0">
            <a:ln>
              <a:noFill/>
            </a:ln>
            <a:effectLst/>
            <a:latin typeface="Arial" charset="0"/>
            <a:ea typeface="ＭＳ Ｐゴシック" charset="0"/>
            <a:cs typeface="Arial Unicode MS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blurRad="63500" dist="38099" dir="2700000" algn="ctr" rotWithShape="0">
                  <a:schemeClr val="bg2">
                    <a:alpha val="74998"/>
                  </a:schemeClr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57200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charset="0"/>
          <a:buNone/>
          <a:tabLst/>
          <a:defRPr kumimoji="0" lang="en-GB" sz="1800" b="0" i="0" u="none" strike="noStrike" cap="none" normalizeH="0" baseline="0">
            <a:ln>
              <a:noFill/>
            </a:ln>
            <a:effectLst/>
            <a:latin typeface="Arial" charset="0"/>
            <a:ea typeface="ＭＳ Ｐゴシック" charset="0"/>
            <a:cs typeface="Arial Unicode MS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1254</TotalTime>
  <Words>270</Words>
  <Application>Microsoft Macintosh PowerPoint</Application>
  <PresentationFormat>Custom</PresentationFormat>
  <Paragraphs>37</Paragraphs>
  <Slides>11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Immigration Unit</vt:lpstr>
      <vt:lpstr>What do you know about CURRENT ISSUES related to this topic?</vt:lpstr>
      <vt:lpstr>How might this topic relate to the HISTORY of this country?</vt:lpstr>
      <vt:lpstr>What issues does this unit question raise?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Immigration Reform: What ideas come to mind when you hear the above term?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Immigration Unit</dc:title>
  <cp:lastModifiedBy>Dom Lambek</cp:lastModifiedBy>
  <cp:revision>8</cp:revision>
  <cp:lastPrinted>1601-01-01T00:00:00Z</cp:lastPrinted>
  <dcterms:created xsi:type="dcterms:W3CDTF">2011-09-12T03:01:53Z</dcterms:created>
  <dcterms:modified xsi:type="dcterms:W3CDTF">2015-09-07T18:28:25Z</dcterms:modified>
</cp:coreProperties>
</file>

<file path=docProps/thumbnail.jpeg>
</file>